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ctiveX/activeX3.xml" ContentType="application/vnd.ms-office.activeX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activeX/activeX1.xml" ContentType="application/vnd.ms-office.activeX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3"/>
  </p:handoutMasterIdLst>
  <p:sldIdLst>
    <p:sldId id="256" r:id="rId2"/>
    <p:sldId id="301" r:id="rId3"/>
    <p:sldId id="308" r:id="rId4"/>
    <p:sldId id="307" r:id="rId5"/>
    <p:sldId id="310" r:id="rId6"/>
    <p:sldId id="304" r:id="rId7"/>
    <p:sldId id="311" r:id="rId8"/>
    <p:sldId id="312" r:id="rId9"/>
    <p:sldId id="257" r:id="rId10"/>
    <p:sldId id="258" r:id="rId11"/>
    <p:sldId id="309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71" r:id="rId24"/>
    <p:sldId id="273" r:id="rId25"/>
    <p:sldId id="274" r:id="rId26"/>
    <p:sldId id="275" r:id="rId27"/>
    <p:sldId id="313" r:id="rId28"/>
    <p:sldId id="277" r:id="rId29"/>
    <p:sldId id="278" r:id="rId30"/>
    <p:sldId id="314" r:id="rId31"/>
    <p:sldId id="276" r:id="rId32"/>
    <p:sldId id="315" r:id="rId33"/>
    <p:sldId id="316" r:id="rId34"/>
    <p:sldId id="280" r:id="rId35"/>
    <p:sldId id="319" r:id="rId36"/>
    <p:sldId id="281" r:id="rId37"/>
    <p:sldId id="318" r:id="rId38"/>
    <p:sldId id="317" r:id="rId39"/>
    <p:sldId id="320" r:id="rId40"/>
    <p:sldId id="321" r:id="rId41"/>
    <p:sldId id="322" r:id="rId42"/>
    <p:sldId id="323" r:id="rId43"/>
    <p:sldId id="324" r:id="rId44"/>
    <p:sldId id="282" r:id="rId45"/>
    <p:sldId id="284" r:id="rId46"/>
    <p:sldId id="328" r:id="rId47"/>
    <p:sldId id="329" r:id="rId48"/>
    <p:sldId id="325" r:id="rId49"/>
    <p:sldId id="295" r:id="rId50"/>
    <p:sldId id="327" r:id="rId51"/>
    <p:sldId id="283" r:id="rId52"/>
    <p:sldId id="288" r:id="rId53"/>
    <p:sldId id="331" r:id="rId54"/>
    <p:sldId id="333" r:id="rId55"/>
    <p:sldId id="332" r:id="rId56"/>
    <p:sldId id="279" r:id="rId57"/>
    <p:sldId id="303" r:id="rId58"/>
    <p:sldId id="330" r:id="rId59"/>
    <p:sldId id="335" r:id="rId60"/>
    <p:sldId id="326" r:id="rId61"/>
    <p:sldId id="334" r:id="rId62"/>
  </p:sldIdLst>
  <p:sldSz cx="9144000" cy="6858000" type="screen4x3"/>
  <p:notesSz cx="7315200" cy="96012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18"/>
    </p:cViewPr>
  </p:sorterViewPr>
  <p:notesViewPr>
    <p:cSldViewPr>
      <p:cViewPr varScale="1">
        <p:scale>
          <a:sx n="79" d="100"/>
          <a:sy n="79" d="100"/>
        </p:scale>
        <p:origin x="-2010" y="-96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PropertyBag">
  <ax:ocxPr ax:name="_cx" ax:value="23914"/>
  <ax:ocxPr ax:name="_cy" ax:value="14605"/>
  <ax:ocxPr ax:name="FlashVars" ax:value=""/>
  <ax:ocxPr ax:name="Movie" ax:value="http://www.youtube.com/v/U1HPOwuSvDM"/>
  <ax:ocxPr ax:name="Src" ax:value="http://www.youtube.com/v/U1HPOwuSvDM"/>
  <ax:ocxPr ax:name="WMode" ax:value="Window"/>
  <ax:ocxPr ax:name="Play" ax:value="0"/>
  <ax:ocxPr ax:name="Loop" ax:value="0"/>
  <ax:ocxPr ax:name="Quality" ax:value="High"/>
  <ax:ocxPr ax:name="SAlign" ax:value="LT"/>
  <ax:ocxPr ax:name="Menu" ax:value="-1"/>
  <ax:ocxPr ax:name="Base" ax:value=""/>
  <ax:ocxPr ax:name="AllowScriptAccess" ax:value=""/>
  <ax:ocxPr ax:name="Scale" ax:value="NoScale"/>
  <ax:ocxPr ax:name="DeviceFont" ax:value="0"/>
  <ax:ocxPr ax:name="EmbedMovie" ax:value="0"/>
  <ax:ocxPr ax:name="BGColor" ax:value=""/>
  <ax:ocxPr ax:name="SWRemote" ax:value=""/>
  <ax:ocxPr ax:name="MovieData" ax:value=""/>
  <ax:ocxPr ax:name="SeamlessTabbing" ax:value="1"/>
  <ax:ocxPr ax:name="Profile" ax:value="0"/>
  <ax:ocxPr ax:name="ProfileAddress" ax:value=""/>
  <ax:ocxPr ax:name="ProfilePort" ax:value="0"/>
  <ax:ocxPr ax:name="AllowNetworking" ax:value="all"/>
  <ax:ocxPr ax:name="AllowFullScreen" ax:value="false"/>
</ax:ocx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PropertyBag">
  <ax:ocxPr ax:name="_cx" ax:value="24549"/>
  <ax:ocxPr ax:name="_cy" ax:value="15240"/>
  <ax:ocxPr ax:name="FlashVars" ax:value=""/>
  <ax:ocxPr ax:name="Movie" ax:value="http://www.youtube.com/v/auE4eBIdSpc"/>
  <ax:ocxPr ax:name="Src" ax:value="http://www.youtube.com/v/auE4eBIdSpc"/>
  <ax:ocxPr ax:name="WMode" ax:value="Window"/>
  <ax:ocxPr ax:name="Play" ax:value="0"/>
  <ax:ocxPr ax:name="Loop" ax:value="0"/>
  <ax:ocxPr ax:name="Quality" ax:value="High"/>
  <ax:ocxPr ax:name="SAlign" ax:value="LT"/>
  <ax:ocxPr ax:name="Menu" ax:value="-1"/>
  <ax:ocxPr ax:name="Base" ax:value=""/>
  <ax:ocxPr ax:name="AllowScriptAccess" ax:value=""/>
  <ax:ocxPr ax:name="Scale" ax:value="NoScale"/>
  <ax:ocxPr ax:name="DeviceFont" ax:value="0"/>
  <ax:ocxPr ax:name="EmbedMovie" ax:value="0"/>
  <ax:ocxPr ax:name="BGColor" ax:value=""/>
  <ax:ocxPr ax:name="SWRemote" ax:value=""/>
  <ax:ocxPr ax:name="MovieData" ax:value=""/>
  <ax:ocxPr ax:name="SeamlessTabbing" ax:value="1"/>
  <ax:ocxPr ax:name="Profile" ax:value="0"/>
  <ax:ocxPr ax:name="ProfileAddress" ax:value=""/>
  <ax:ocxPr ax:name="ProfilePort" ax:value="0"/>
  <ax:ocxPr ax:name="AllowNetworking" ax:value="all"/>
  <ax:ocxPr ax:name="AllowFullScreen" ax:value="false"/>
</ax:ocx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PropertyBag">
  <ax:ocxPr ax:name="_cx" ax:value="23279"/>
  <ax:ocxPr ax:name="_cy" ax:value="15452"/>
  <ax:ocxPr ax:name="FlashVars" ax:value=""/>
  <ax:ocxPr ax:name="Movie" ax:value="http://www.youtube.com/v/uhnV21sL9UI"/>
  <ax:ocxPr ax:name="Src" ax:value="http://www.youtube.com/v/uhnV21sL9UI"/>
  <ax:ocxPr ax:name="WMode" ax:value="Window"/>
  <ax:ocxPr ax:name="Play" ax:value="0"/>
  <ax:ocxPr ax:name="Loop" ax:value="-1"/>
  <ax:ocxPr ax:name="Quality" ax:value="High"/>
  <ax:ocxPr ax:name="SAlign" ax:value="LT"/>
  <ax:ocxPr ax:name="Menu" ax:value="-1"/>
  <ax:ocxPr ax:name="Base" ax:value=""/>
  <ax:ocxPr ax:name="AllowScriptAccess" ax:value=""/>
  <ax:ocxPr ax:name="Scale" ax:value="NoScale"/>
  <ax:ocxPr ax:name="DeviceFont" ax:value="0"/>
  <ax:ocxPr ax:name="EmbedMovie" ax:value="0"/>
  <ax:ocxPr ax:name="BGColor" ax:value=""/>
  <ax:ocxPr ax:name="SWRemote" ax:value=""/>
  <ax:ocxPr ax:name="MovieData" ax:value=""/>
  <ax:ocxPr ax:name="SeamlessTabbing" ax:value="1"/>
  <ax:ocxPr ax:name="Profile" ax:value="0"/>
  <ax:ocxPr ax:name="ProfileAddress" ax:value=""/>
  <ax:ocxPr ax:name="ProfilePort" ax:value="0"/>
  <ax:ocxPr ax:name="AllowNetworking" ax:value="all"/>
  <ax:ocxPr ax:name="AllowFullScreen" ax:value="false"/>
</ax:ocx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498574" y="0"/>
            <a:ext cx="3814970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r>
              <a:rPr lang="en-US" dirty="0" smtClean="0"/>
              <a:t>Building Faculty Web Pages with Expression Web 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Spring 2009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2ED87C0C-4327-4D28-B42C-749A79671E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86FE-D5E6-405F-ADD1-9EF43A431CC1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FE3CA-FEC8-4473-A974-B569389272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instructor.mstc.edu/instructor/staucher/" TargetMode="External"/><Relationship Id="rId3" Type="http://schemas.openxmlformats.org/officeDocument/2006/relationships/hyperlink" Target="http://instructor.mstc.edu/instructor/shuibregtse/" TargetMode="External"/><Relationship Id="rId7" Type="http://schemas.openxmlformats.org/officeDocument/2006/relationships/hyperlink" Target="http://instructor.mstc.edu/instructor/KTrachte/" TargetMode="External"/><Relationship Id="rId2" Type="http://schemas.openxmlformats.org/officeDocument/2006/relationships/hyperlink" Target="file:///\\wrstaff\wrstfhome$\06735474\ZDrive_WebPageFiles\CSebasti_UPDATE\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structor.mstc.edu/instructor/ADyken/" TargetMode="External"/><Relationship Id="rId5" Type="http://schemas.openxmlformats.org/officeDocument/2006/relationships/hyperlink" Target="http://instructor.mstc.edu/instructor/mnash/" TargetMode="External"/><Relationship Id="rId4" Type="http://schemas.openxmlformats.org/officeDocument/2006/relationships/hyperlink" Target="https://intranet.mstc.edu/edc/WebPageTraining/index.ht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ny-expression.com/" TargetMode="External"/><Relationship Id="rId2" Type="http://schemas.openxmlformats.org/officeDocument/2006/relationships/hyperlink" Target="http://www.expression-web-tutoria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pression.microsoft.com/en-us/cc197140.aspx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sarah.huibregtse@mstc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19200"/>
            <a:ext cx="8839200" cy="184785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/>
            </a:scene3d>
            <a:sp3d extrusionH="57150" prstMaterial="plastic">
              <a:bevelT w="38100" h="38100"/>
            </a:sp3d>
          </a:bodyPr>
          <a:lstStyle/>
          <a:p>
            <a: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Faculty Web Pages</a:t>
            </a:r>
            <a:b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Expressions Web 3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Presented by Sarah Huibregtse</a:t>
            </a:r>
          </a:p>
          <a:p>
            <a:r>
              <a:rPr lang="en-US" sz="2400" dirty="0" smtClean="0"/>
              <a:t>sarah.huibregtse@mstc.edu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first time you open Expression Web you will receive two pop-up windows</a:t>
            </a:r>
          </a:p>
          <a:p>
            <a:r>
              <a:rPr lang="en-US" dirty="0" smtClean="0"/>
              <a:t>Uncheck the box for the first one and click </a:t>
            </a:r>
            <a:r>
              <a:rPr lang="en-US" b="1" dirty="0" smtClean="0"/>
              <a:t>No</a:t>
            </a:r>
          </a:p>
          <a:p>
            <a:pPr lvl="1"/>
            <a:r>
              <a:rPr lang="en-US" dirty="0" smtClean="0"/>
              <a:t>This prevents this pop-up from appearing every time you open Expression Web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Starting Microsoft Expression Web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5484" t="42308" r="35484" b="44872"/>
          <a:stretch>
            <a:fillRect/>
          </a:stretch>
        </p:blipFill>
        <p:spPr bwMode="auto">
          <a:xfrm>
            <a:off x="1295400" y="3886200"/>
            <a:ext cx="4953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4572000" y="4800600"/>
            <a:ext cx="9144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219200" y="4724400"/>
            <a:ext cx="6858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/>
          <p:cNvSpPr/>
          <p:nvPr/>
        </p:nvSpPr>
        <p:spPr>
          <a:xfrm rot="20760267">
            <a:off x="5976890" y="5317922"/>
            <a:ext cx="3176802" cy="1295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may or may not receive this pop-up.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OK</a:t>
            </a:r>
            <a:r>
              <a:rPr lang="en-US" dirty="0" smtClean="0"/>
              <a:t> for the second pop-up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133600"/>
            <a:ext cx="6096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Starting Microsoft Expression Web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6200000" flipH="1">
            <a:off x="5638800" y="4876800"/>
            <a:ext cx="9144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6"/>
          <p:cNvSpPr/>
          <p:nvPr/>
        </p:nvSpPr>
        <p:spPr>
          <a:xfrm rot="20760267">
            <a:off x="6281692" y="5622723"/>
            <a:ext cx="3176802" cy="1295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may or may not receive this pop-up.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 cstate="print"/>
          <a:srcRect b="690"/>
          <a:stretch>
            <a:fillRect/>
          </a:stretch>
        </p:blipFill>
        <p:spPr bwMode="auto">
          <a:xfrm>
            <a:off x="146304" y="-1"/>
            <a:ext cx="88392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209800" y="1981200"/>
            <a:ext cx="4648200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Click the         to close these windows to give yourself more screen space.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You can always open them again, if needed.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6553200" y="1371600"/>
            <a:ext cx="1447800" cy="990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6705600" y="2895600"/>
            <a:ext cx="9144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1371600" y="3352800"/>
            <a:ext cx="9906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 cstate="print"/>
          <a:srcRect l="56216" t="16552" r="4866" b="33793"/>
          <a:stretch>
            <a:fillRect/>
          </a:stretch>
        </p:blipFill>
        <p:spPr bwMode="auto">
          <a:xfrm>
            <a:off x="3362325" y="2133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023" y="0"/>
            <a:ext cx="877823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 rot="20947060">
            <a:off x="1106525" y="2309702"/>
            <a:ext cx="5181600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We are ready to unpack our template package!!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Your Site (Z: Drive)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the dropdown arrow next to the open folder</a:t>
            </a:r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b="1" dirty="0" smtClean="0"/>
              <a:t>Open Site…</a:t>
            </a:r>
            <a:endParaRPr lang="en-US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/>
          <a:srcRect r="57057" b="81231"/>
          <a:stretch>
            <a:fillRect/>
          </a:stretch>
        </p:blipFill>
        <p:spPr bwMode="auto">
          <a:xfrm>
            <a:off x="914400" y="3962400"/>
            <a:ext cx="697382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>
            <a:off x="2552700" y="4305300"/>
            <a:ext cx="14478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 t="18605" b="37984"/>
          <a:stretch>
            <a:fillRect/>
          </a:stretch>
        </p:blipFill>
        <p:spPr bwMode="auto">
          <a:xfrm>
            <a:off x="2182368" y="2185416"/>
            <a:ext cx="402771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3200400" y="2438400"/>
            <a:ext cx="6858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57400" y="2286000"/>
            <a:ext cx="152400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Your Site (Z: Drive)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 cstate="print"/>
          <a:srcRect b="78846"/>
          <a:stretch>
            <a:fillRect/>
          </a:stretch>
        </p:blipFill>
        <p:spPr bwMode="auto">
          <a:xfrm>
            <a:off x="953347" y="2438400"/>
            <a:ext cx="636185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Click the </a:t>
            </a:r>
            <a:r>
              <a:rPr lang="en-US" b="1" dirty="0" smtClean="0"/>
              <a:t>Browse…</a:t>
            </a:r>
            <a:r>
              <a:rPr lang="en-US" dirty="0" smtClean="0"/>
              <a:t> button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From the Look in dropdown select</a:t>
            </a:r>
            <a:br>
              <a:rPr lang="en-US" dirty="0" smtClean="0"/>
            </a:br>
            <a:r>
              <a:rPr lang="en-US" dirty="0" smtClean="0"/>
              <a:t> “</a:t>
            </a:r>
            <a:r>
              <a:rPr lang="en-US" b="1" dirty="0" smtClean="0"/>
              <a:t>instructor$ on ‘</a:t>
            </a:r>
            <a:r>
              <a:rPr lang="en-US" b="1" dirty="0" err="1" smtClean="0"/>
              <a:t>webapps</a:t>
            </a:r>
            <a:r>
              <a:rPr lang="en-US" b="1" dirty="0" smtClean="0"/>
              <a:t>’ (Z:)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86200" y="2209800"/>
            <a:ext cx="2477347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 l="19375" t="23438" r="26875" b="54687"/>
          <a:stretch>
            <a:fillRect/>
          </a:stretch>
        </p:blipFill>
        <p:spPr bwMode="auto">
          <a:xfrm>
            <a:off x="914400" y="4495800"/>
            <a:ext cx="6553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6324600" y="4572000"/>
            <a:ext cx="6858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733800" y="5334000"/>
            <a:ext cx="5334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Your Site (Z: Drive)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click your Web Site folder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Open</a:t>
            </a:r>
            <a:endParaRPr lang="en-US" dirty="0"/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743200"/>
            <a:ext cx="6436592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4191000" y="5867400"/>
            <a:ext cx="1828800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19800" y="4114800"/>
            <a:ext cx="9906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Your Site (Z: Drive)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5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Your </a:t>
            </a:r>
            <a:r>
              <a:rPr lang="en-US" b="1" dirty="0" smtClean="0"/>
              <a:t>Z: Drive</a:t>
            </a:r>
            <a:r>
              <a:rPr lang="en-US" dirty="0" smtClean="0"/>
              <a:t> is now the Site Location</a:t>
            </a:r>
          </a:p>
          <a:p>
            <a:r>
              <a:rPr lang="en-US" dirty="0" smtClean="0"/>
              <a:t>By default the “Add to managed list” will be checked</a:t>
            </a:r>
          </a:p>
          <a:p>
            <a:pPr lvl="1"/>
            <a:r>
              <a:rPr lang="en-US" dirty="0" smtClean="0"/>
              <a:t>Change the </a:t>
            </a:r>
            <a:r>
              <a:rPr lang="en-US" b="1" dirty="0" smtClean="0"/>
              <a:t>Name</a:t>
            </a:r>
            <a:r>
              <a:rPr lang="en-US" dirty="0" smtClean="0"/>
              <a:t> of your site for future reference, if necessary</a:t>
            </a:r>
          </a:p>
          <a:p>
            <a:pPr lvl="1"/>
            <a:r>
              <a:rPr lang="en-US" dirty="0" smtClean="0"/>
              <a:t>This option makes it quick and easy to access your site the next time you open Expression Web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Open</a:t>
            </a:r>
            <a:endParaRPr lang="en-US" dirty="0"/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856141"/>
            <a:ext cx="4819650" cy="3001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2743200" y="4343400"/>
            <a:ext cx="1600200" cy="381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0" y="6248400"/>
            <a:ext cx="68580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Your Site (Z: Drive)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600"/>
          </a:xfrm>
        </p:spPr>
        <p:txBody>
          <a:bodyPr/>
          <a:lstStyle/>
          <a:p>
            <a:r>
              <a:rPr lang="en-US" dirty="0" smtClean="0"/>
              <a:t>Your </a:t>
            </a:r>
            <a:r>
              <a:rPr lang="en-US" b="1" dirty="0" smtClean="0"/>
              <a:t>Web Folder </a:t>
            </a:r>
            <a:r>
              <a:rPr lang="en-US" dirty="0" smtClean="0"/>
              <a:t>will now display in the following locations:</a:t>
            </a:r>
          </a:p>
          <a:p>
            <a:pPr lvl="1"/>
            <a:r>
              <a:rPr lang="en-US" dirty="0" smtClean="0"/>
              <a:t>Folder List</a:t>
            </a:r>
          </a:p>
          <a:p>
            <a:pPr lvl="1"/>
            <a:r>
              <a:rPr lang="en-US" dirty="0" smtClean="0"/>
              <a:t>Site View Window</a:t>
            </a:r>
          </a:p>
          <a:p>
            <a:pPr lvl="3">
              <a:buNone/>
            </a:pPr>
            <a:r>
              <a:rPr lang="en-US" dirty="0" smtClean="0">
                <a:solidFill>
                  <a:srgbClr val="C00000"/>
                </a:solidFill>
              </a:rPr>
              <a:t>Note that at this point your folder will most likely be empty!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 r="21875" b="72222"/>
          <a:stretch>
            <a:fillRect/>
          </a:stretch>
        </p:blipFill>
        <p:spPr bwMode="auto">
          <a:xfrm>
            <a:off x="36576" y="4191000"/>
            <a:ext cx="905256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-76200" y="3657600"/>
            <a:ext cx="1905000" cy="838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1028700" y="4076700"/>
            <a:ext cx="16002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Faculty Web Template Package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All the necessary files for you to begin your MSTC Faculty Web Site have been packaged for you.  Let us unpack them…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Site</a:t>
            </a:r>
            <a:r>
              <a:rPr lang="en-US" dirty="0" smtClean="0"/>
              <a:t> on the menu bar</a:t>
            </a:r>
          </a:p>
          <a:p>
            <a:r>
              <a:rPr lang="en-US" dirty="0" smtClean="0"/>
              <a:t>Hover over </a:t>
            </a:r>
            <a:r>
              <a:rPr lang="en-US" b="1" dirty="0" smtClean="0"/>
              <a:t>Import</a:t>
            </a:r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b="1" dirty="0" smtClean="0"/>
              <a:t>Import from Web Package…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 r="31852" b="64815"/>
          <a:stretch>
            <a:fillRect/>
          </a:stretch>
        </p:blipFill>
        <p:spPr bwMode="auto">
          <a:xfrm>
            <a:off x="685800" y="3962400"/>
            <a:ext cx="7010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6019800" y="5334000"/>
            <a:ext cx="5334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05075" y="5543550"/>
            <a:ext cx="5334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667000" y="3962400"/>
            <a:ext cx="685800" cy="457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>
            <a:scene3d>
              <a:camera prst="orthographicFront"/>
              <a:lightRig rig="soft" dir="t"/>
            </a:scene3d>
            <a:sp3d extrusionH="57150" prstMaterial="plastic">
              <a:bevelT w="38100" h="38100"/>
            </a:sp3d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to Build your Web Site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Gather materials</a:t>
            </a:r>
          </a:p>
          <a:p>
            <a:pPr lvl="1"/>
            <a:r>
              <a:rPr lang="en-US" dirty="0" smtClean="0"/>
              <a:t>Syllabus for all courses</a:t>
            </a:r>
          </a:p>
          <a:p>
            <a:pPr lvl="1"/>
            <a:r>
              <a:rPr lang="en-US" dirty="0" smtClean="0"/>
              <a:t>Additional course handouts </a:t>
            </a:r>
          </a:p>
          <a:p>
            <a:pPr lvl="1"/>
            <a:r>
              <a:rPr lang="en-US" dirty="0" smtClean="0"/>
              <a:t>URLs (web addresses) to online resources</a:t>
            </a:r>
          </a:p>
          <a:p>
            <a:r>
              <a:rPr lang="en-US" dirty="0" smtClean="0"/>
              <a:t>Convert Word documents to PDFs</a:t>
            </a:r>
          </a:p>
          <a:p>
            <a:pPr lvl="1"/>
            <a:r>
              <a:rPr lang="en-US" dirty="0" smtClean="0"/>
              <a:t>PDF is the preferred option for viewing and sharing documents</a:t>
            </a:r>
          </a:p>
          <a:p>
            <a:pPr lvl="2"/>
            <a:r>
              <a:rPr lang="en-US" dirty="0" smtClean="0"/>
              <a:t>More secure</a:t>
            </a:r>
          </a:p>
          <a:p>
            <a:pPr lvl="2"/>
            <a:r>
              <a:rPr lang="en-US" dirty="0" smtClean="0"/>
              <a:t>Easily accessible</a:t>
            </a:r>
          </a:p>
          <a:p>
            <a:pPr lvl="2"/>
            <a:r>
              <a:rPr lang="en-US" dirty="0" smtClean="0"/>
              <a:t>Compact size</a:t>
            </a:r>
          </a:p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Edit and/or crop</a:t>
            </a:r>
          </a:p>
          <a:p>
            <a:pPr lvl="1"/>
            <a:r>
              <a:rPr lang="en-US" dirty="0" smtClean="0"/>
              <a:t>Reduce file size, if possible</a:t>
            </a:r>
          </a:p>
          <a:p>
            <a:pPr lvl="2"/>
            <a:r>
              <a:rPr lang="en-US" dirty="0" smtClean="0"/>
              <a:t>Thumbnails - 100kb or less (preview version)</a:t>
            </a:r>
          </a:p>
          <a:p>
            <a:pPr lvl="2"/>
            <a:r>
              <a:rPr lang="en-US" dirty="0" smtClean="0"/>
              <a:t>Enlarged - 1mb or less</a:t>
            </a:r>
          </a:p>
          <a:p>
            <a:endParaRPr lang="en-US" dirty="0" smtClean="0"/>
          </a:p>
        </p:txBody>
      </p:sp>
      <p:sp>
        <p:nvSpPr>
          <p:cNvPr id="4" name="Cloud 3"/>
          <p:cNvSpPr/>
          <p:nvPr/>
        </p:nvSpPr>
        <p:spPr>
          <a:xfrm rot="21142014">
            <a:off x="5328276" y="5621169"/>
            <a:ext cx="3860891" cy="12162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Photo Editing software is available in the EDC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399" y="4572000"/>
            <a:ext cx="367726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Faculty Web Template Package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33799"/>
          </a:xfrm>
        </p:spPr>
        <p:txBody>
          <a:bodyPr>
            <a:normAutofit/>
          </a:bodyPr>
          <a:lstStyle/>
          <a:p>
            <a:r>
              <a:rPr lang="en-US" dirty="0" smtClean="0"/>
              <a:t>Select the </a:t>
            </a:r>
            <a:r>
              <a:rPr lang="en-US" b="1" dirty="0" smtClean="0"/>
              <a:t>S: Drive</a:t>
            </a:r>
            <a:r>
              <a:rPr lang="en-US" dirty="0" smtClean="0"/>
              <a:t> from the dropdown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Navigate to the </a:t>
            </a:r>
            <a:r>
              <a:rPr lang="en-US" b="1" dirty="0" smtClean="0"/>
              <a:t>WebTemplate.tem</a:t>
            </a:r>
            <a:r>
              <a:rPr lang="en-US" dirty="0" smtClean="0"/>
              <a:t> folder</a:t>
            </a:r>
          </a:p>
          <a:p>
            <a:endParaRPr lang="en-US" dirty="0"/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 cstate="print"/>
          <a:srcRect l="19885" t="24235" r="29256" b="58685"/>
          <a:stretch>
            <a:fillRect/>
          </a:stretch>
        </p:blipFill>
        <p:spPr bwMode="auto">
          <a:xfrm>
            <a:off x="990600" y="2209800"/>
            <a:ext cx="5105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3105150" y="2743200"/>
            <a:ext cx="62865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505516"/>
            <a:ext cx="6953250" cy="435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Faculty Web Template Package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18288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Select the package (**_</a:t>
            </a:r>
            <a:r>
              <a:rPr lang="en-US" b="1" dirty="0" err="1" smtClean="0"/>
              <a:t>FacultyWebTemplate.fwp</a:t>
            </a:r>
            <a:r>
              <a:rPr lang="en-US" b="1" dirty="0" smtClean="0"/>
              <a:t>) </a:t>
            </a:r>
            <a:r>
              <a:rPr lang="en-US" dirty="0" smtClean="0"/>
              <a:t>file for your campus location</a:t>
            </a:r>
            <a:endParaRPr lang="en-US" b="1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Open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886200" y="3276600"/>
            <a:ext cx="62865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124700" y="5829300"/>
            <a:ext cx="9906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>
          <a:xfrm rot="20760267">
            <a:off x="3653269" y="3719422"/>
            <a:ext cx="5711468" cy="1295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only difference in these templates is the campus name and address in the footer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The Import Web Package pop-up will appear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Import</a:t>
            </a:r>
            <a:endParaRPr lang="en-US" dirty="0"/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514600"/>
            <a:ext cx="606957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Faculty Web Template Package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5829300" y="5372100"/>
            <a:ext cx="9906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Run</a:t>
            </a:r>
            <a:r>
              <a:rPr lang="en-US" dirty="0" smtClean="0"/>
              <a:t> for the Security Warning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the package is ready click </a:t>
            </a:r>
            <a:r>
              <a:rPr lang="en-US" b="1" dirty="0" smtClean="0"/>
              <a:t>OK</a:t>
            </a:r>
            <a:endParaRPr lang="en-US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09800"/>
            <a:ext cx="44291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Faculty Web Template Package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5257800"/>
            <a:ext cx="3305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>
            <a:off x="3086100" y="52959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4152900" y="2628900"/>
            <a:ext cx="9906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990600" y="3657600"/>
            <a:ext cx="7086600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 are ready to begin personalizing your faculty web site!!!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Faculty Web Site Files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915400" cy="55626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The Faculty Web Template package includes the following files:</a:t>
            </a:r>
          </a:p>
          <a:p>
            <a:r>
              <a:rPr lang="en-US" dirty="0" smtClean="0"/>
              <a:t>index.html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Home/default web page</a:t>
            </a:r>
          </a:p>
          <a:p>
            <a:r>
              <a:rPr lang="en-US" dirty="0" smtClean="0"/>
              <a:t>schedule.html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A table has been added for you to use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or you can copy and paste your schedule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from another document</a:t>
            </a:r>
          </a:p>
          <a:p>
            <a:r>
              <a:rPr lang="en-US" dirty="0" smtClean="0"/>
              <a:t>courses.html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Great place to list the courses you teach and provide links to your syllabus, course information, PDF and Word files, web resources, etc.</a:t>
            </a:r>
          </a:p>
          <a:p>
            <a:r>
              <a:rPr lang="en-US" dirty="0" smtClean="0"/>
              <a:t>resources.html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Place for you to provide additional resources and/or links</a:t>
            </a:r>
          </a:p>
          <a:p>
            <a:r>
              <a:rPr lang="en-US" dirty="0" smtClean="0"/>
              <a:t>Blank_CourseContentPage.html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This page is provided for you to create separate pages for courses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Rename the file to match your course title and/or number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2" cstate="print"/>
          <a:srcRect r="8108" b="21498"/>
          <a:stretch>
            <a:fillRect/>
          </a:stretch>
        </p:blipFill>
        <p:spPr bwMode="auto">
          <a:xfrm>
            <a:off x="6096000" y="1676400"/>
            <a:ext cx="28160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084853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 rot="21036393">
            <a:off x="756437" y="3464206"/>
            <a:ext cx="7086600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Double click the </a:t>
            </a:r>
            <a:r>
              <a:rPr lang="en-US" b="1" dirty="0" smtClean="0">
                <a:solidFill>
                  <a:schemeClr val="bg1"/>
                </a:solidFill>
              </a:rPr>
              <a:t>index.html</a:t>
            </a:r>
            <a:r>
              <a:rPr lang="en-US" dirty="0" smtClean="0">
                <a:solidFill>
                  <a:schemeClr val="bg1"/>
                </a:solidFill>
              </a:rPr>
              <a:t> file in the folder list.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the home page to your web site.  It is the file that will be linked from the “Faculty &amp; Staff Home Page” of MSTC’s web site.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990600" y="1295400"/>
            <a:ext cx="8382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the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4419600" cy="4114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Find the dimensions of your new image</a:t>
            </a:r>
          </a:p>
          <a:p>
            <a:pPr lvl="1"/>
            <a:r>
              <a:rPr lang="en-US" dirty="0" smtClean="0"/>
              <a:t>Write these down for future reference</a:t>
            </a:r>
          </a:p>
          <a:p>
            <a:pPr lvl="1"/>
            <a:r>
              <a:rPr lang="en-US" dirty="0" smtClean="0"/>
              <a:t>Mine is 91 x 176 (width x height)</a:t>
            </a:r>
          </a:p>
          <a:p>
            <a:r>
              <a:rPr lang="en-US" dirty="0" smtClean="0"/>
              <a:t>Verify the size of your image file</a:t>
            </a:r>
          </a:p>
          <a:p>
            <a:pPr lvl="1"/>
            <a:r>
              <a:rPr lang="en-US" dirty="0" smtClean="0"/>
              <a:t>Mine is 3.95 KB </a:t>
            </a:r>
            <a:br>
              <a:rPr lang="en-US" dirty="0" smtClean="0"/>
            </a:br>
            <a:r>
              <a:rPr lang="en-US" dirty="0" smtClean="0"/>
              <a:t>(located below the dimensions)</a:t>
            </a:r>
          </a:p>
          <a:p>
            <a:pPr lvl="1"/>
            <a:r>
              <a:rPr lang="en-US" dirty="0" smtClean="0"/>
              <a:t>We have software available in the EDC to help reduce the size</a:t>
            </a:r>
          </a:p>
          <a:p>
            <a:r>
              <a:rPr lang="en-US" dirty="0" smtClean="0"/>
              <a:t>MSTC Image Size Guidelines</a:t>
            </a:r>
          </a:p>
          <a:p>
            <a:pPr lvl="1"/>
            <a:r>
              <a:rPr lang="en-US" dirty="0" smtClean="0"/>
              <a:t>Thumbnails - 100kb or less</a:t>
            </a:r>
          </a:p>
          <a:p>
            <a:pPr lvl="1"/>
            <a:r>
              <a:rPr lang="en-US" dirty="0" smtClean="0"/>
              <a:t>Enlarged - 1mb or less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 r="16515" b="11871"/>
          <a:stretch>
            <a:fillRect/>
          </a:stretch>
        </p:blipFill>
        <p:spPr bwMode="auto">
          <a:xfrm>
            <a:off x="4572000" y="1201125"/>
            <a:ext cx="4572000" cy="565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724400" y="5715000"/>
            <a:ext cx="1752600" cy="340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6019800"/>
            <a:ext cx="892792" cy="8984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the Picture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Right click the </a:t>
            </a:r>
            <a:r>
              <a:rPr lang="en-US" b="1" dirty="0" smtClean="0"/>
              <a:t>image</a:t>
            </a:r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b="1" dirty="0" smtClean="0"/>
              <a:t>Picture Properties…</a:t>
            </a:r>
          </a:p>
          <a:p>
            <a:endParaRPr lang="en-US" b="1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To add a new picture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Insert</a:t>
            </a:r>
            <a:r>
              <a:rPr lang="en-US" dirty="0" smtClean="0"/>
              <a:t> the menu bar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Picture</a:t>
            </a:r>
            <a:endParaRPr lang="en-US" dirty="0" smtClean="0"/>
          </a:p>
          <a:p>
            <a:r>
              <a:rPr lang="en-US" dirty="0" smtClean="0"/>
              <a:t>Click </a:t>
            </a:r>
            <a:r>
              <a:rPr lang="en-US" b="1" dirty="0" smtClean="0"/>
              <a:t>From File…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6923" t="30783" r="41026" b="14768"/>
          <a:stretch>
            <a:fillRect/>
          </a:stretch>
        </p:blipFill>
        <p:spPr bwMode="auto">
          <a:xfrm>
            <a:off x="5486400" y="1219200"/>
            <a:ext cx="3657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6096000" y="43434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52400" y="3733800"/>
            <a:ext cx="5181600" cy="28194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the Picture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3581400" cy="350519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Browse</a:t>
            </a:r>
            <a:r>
              <a:rPr lang="en-US" dirty="0" smtClean="0"/>
              <a:t> to your picture on the Z: Drive</a:t>
            </a:r>
          </a:p>
          <a:p>
            <a:r>
              <a:rPr lang="en-US" dirty="0" smtClean="0"/>
              <a:t>Add </a:t>
            </a:r>
            <a:r>
              <a:rPr lang="en-US" b="1" dirty="0" smtClean="0"/>
              <a:t>Alternate Text</a:t>
            </a:r>
            <a:endParaRPr lang="en-US" dirty="0" smtClean="0"/>
          </a:p>
          <a:p>
            <a:pPr lvl="1"/>
            <a:r>
              <a:rPr lang="en-US" dirty="0" smtClean="0"/>
              <a:t>this is the text that displays when you hover over the image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OK</a:t>
            </a:r>
          </a:p>
          <a:p>
            <a:r>
              <a:rPr lang="en-US" dirty="0" smtClean="0"/>
              <a:t>Click the resizing handles to adjust the display size of your picture as needed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76400"/>
            <a:ext cx="5181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6019800" y="21336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572000" y="31242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44" y="0"/>
            <a:ext cx="89154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Sample MSTC Faculty Web Sites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Sites that use the current template</a:t>
            </a:r>
            <a:endParaRPr lang="en-US" dirty="0" smtClean="0">
              <a:hlinkClick r:id="rId2" action="ppaction://hlinkfile"/>
            </a:endParaRPr>
          </a:p>
          <a:p>
            <a:r>
              <a:rPr lang="en-US" dirty="0" smtClean="0">
                <a:hlinkClick r:id="rId2" action="ppaction://hlinkfile"/>
              </a:rPr>
              <a:t>Cindy </a:t>
            </a:r>
            <a:r>
              <a:rPr lang="en-US" dirty="0" err="1" smtClean="0">
                <a:hlinkClick r:id="rId2" action="ppaction://hlinkfile"/>
              </a:rPr>
              <a:t>Sebastiani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Sarah Huibregtse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EDC Web Site Training Intranet Site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Sites that use an older version of the template</a:t>
            </a:r>
          </a:p>
          <a:p>
            <a:r>
              <a:rPr lang="en-US" dirty="0" smtClean="0">
                <a:hlinkClick r:id="rId5"/>
              </a:rPr>
              <a:t>Melissa Nash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Anne Dyken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Kathy </a:t>
            </a:r>
            <a:r>
              <a:rPr lang="en-US" dirty="0" err="1" smtClean="0">
                <a:hlinkClick r:id="rId7"/>
              </a:rPr>
              <a:t>Trachte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Sandi </a:t>
            </a:r>
            <a:r>
              <a:rPr lang="en-US" dirty="0" err="1" smtClean="0">
                <a:hlinkClick r:id="rId8"/>
              </a:rPr>
              <a:t>Taucher</a:t>
            </a:r>
            <a:r>
              <a:rPr lang="en-US" dirty="0" smtClean="0"/>
              <a:t> (single page)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Adjust the Column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Drag the dotted line to adjust the column width to better align your picture and text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 l="19464" t="36536" r="36126" b="26269"/>
          <a:stretch>
            <a:fillRect/>
          </a:stretch>
        </p:blipFill>
        <p:spPr bwMode="auto">
          <a:xfrm>
            <a:off x="380999" y="2590800"/>
            <a:ext cx="815181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114800" y="5410200"/>
            <a:ext cx="2362200" cy="685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86200" y="49530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48200" y="5638800"/>
            <a:ext cx="304800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4852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4267200" y="3352800"/>
            <a:ext cx="3733800" cy="1752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0882266">
            <a:off x="225496" y="2318889"/>
            <a:ext cx="7086600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Select text and replace with your name, title, and contact information.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You may wish to include office hours and location.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6019800" y="3276600"/>
            <a:ext cx="7620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 l="36845" t="54952" r="39495" b="4000"/>
          <a:stretch>
            <a:fillRect/>
          </a:stretch>
        </p:blipFill>
        <p:spPr bwMode="auto">
          <a:xfrm>
            <a:off x="5410200" y="1371600"/>
            <a:ext cx="351369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Update/Edit Email Hyperlink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Right click the </a:t>
            </a:r>
            <a:r>
              <a:rPr lang="en-US" b="1" dirty="0" smtClean="0"/>
              <a:t>email address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Hyperlink Properties…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00800" y="41910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38800" y="9906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Update/Edit email Hyperlink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2133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the “Text to display” field, replace </a:t>
            </a:r>
            <a:r>
              <a:rPr lang="en-US" b="1" dirty="0" smtClean="0"/>
              <a:t>&lt;email address&gt;</a:t>
            </a:r>
            <a:r>
              <a:rPr lang="en-US" dirty="0" smtClean="0"/>
              <a:t> with the first half of your email address </a:t>
            </a:r>
            <a:r>
              <a:rPr lang="en-US" dirty="0" smtClean="0">
                <a:solidFill>
                  <a:srgbClr val="800000"/>
                </a:solidFill>
              </a:rPr>
              <a:t>(your name)</a:t>
            </a:r>
          </a:p>
          <a:p>
            <a:r>
              <a:rPr lang="en-US" dirty="0" smtClean="0"/>
              <a:t>In the “E-mail address” field replace </a:t>
            </a:r>
            <a:r>
              <a:rPr lang="en-US" u="sng" dirty="0" smtClean="0"/>
              <a:t>ONLY</a:t>
            </a:r>
            <a:r>
              <a:rPr lang="en-US" dirty="0" smtClean="0"/>
              <a:t> </a:t>
            </a:r>
            <a:r>
              <a:rPr lang="en-US" b="1" dirty="0" smtClean="0"/>
              <a:t>your.name</a:t>
            </a:r>
            <a:r>
              <a:rPr lang="en-US" dirty="0" smtClean="0"/>
              <a:t> with your first and last name</a:t>
            </a:r>
          </a:p>
          <a:p>
            <a:pPr lvl="1"/>
            <a:r>
              <a:rPr lang="en-US" b="1" dirty="0" smtClean="0"/>
              <a:t>Example:       </a:t>
            </a:r>
            <a:r>
              <a:rPr lang="en-US" dirty="0" smtClean="0"/>
              <a:t>mailto:sarah.huibregtse@mstc.edu</a:t>
            </a:r>
          </a:p>
          <a:p>
            <a:r>
              <a:rPr lang="en-US" dirty="0" smtClean="0"/>
              <a:t>Include a default “subject” if you’d like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OK</a:t>
            </a:r>
            <a:r>
              <a:rPr lang="en-US" dirty="0" smtClean="0"/>
              <a:t> once you’ve updated all the fields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095625"/>
            <a:ext cx="7513102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6477000" y="5943600"/>
            <a:ext cx="8382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 flipV="1">
            <a:off x="5181600" y="2971800"/>
            <a:ext cx="7620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3352800" y="3352800"/>
            <a:ext cx="7620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4392304"/>
            <a:ext cx="26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Optional Default Subject</a:t>
            </a:r>
            <a:endParaRPr lang="en-US" dirty="0">
              <a:solidFill>
                <a:srgbClr val="C000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“About Me” Information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56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You may wish to include information about your background and experience below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800" dirty="0" smtClean="0"/>
          </a:p>
          <a:p>
            <a:r>
              <a:rPr lang="en-US" dirty="0" smtClean="0"/>
              <a:t>Common pieces of information included</a:t>
            </a:r>
          </a:p>
          <a:p>
            <a:pPr lvl="1"/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Teaching and/or work experience</a:t>
            </a:r>
          </a:p>
          <a:p>
            <a:pPr lvl="1"/>
            <a:r>
              <a:rPr lang="en-US" dirty="0" smtClean="0"/>
              <a:t>Courses taught</a:t>
            </a:r>
          </a:p>
          <a:p>
            <a:pPr lvl="1"/>
            <a:r>
              <a:rPr lang="en-US" dirty="0" smtClean="0"/>
              <a:t>Certifications</a:t>
            </a:r>
          </a:p>
          <a:p>
            <a:pPr lvl="1"/>
            <a:r>
              <a:rPr lang="en-US" dirty="0" smtClean="0"/>
              <a:t>Professional Interests</a:t>
            </a:r>
          </a:p>
          <a:p>
            <a:pPr lvl="1"/>
            <a:r>
              <a:rPr lang="en-US" dirty="0" smtClean="0"/>
              <a:t>Favorite quotes</a:t>
            </a:r>
          </a:p>
          <a:p>
            <a:pPr lvl="1"/>
            <a:r>
              <a:rPr lang="en-US" dirty="0" smtClean="0"/>
              <a:t>Information about family, hobbies, interests, etc.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be careful about how much personal information you share</a:t>
            </a:r>
          </a:p>
          <a:p>
            <a:r>
              <a:rPr lang="en-US" dirty="0" smtClean="0"/>
              <a:t>Try to make content general enough, so you aren’t required to update it regularly</a:t>
            </a:r>
          </a:p>
          <a:p>
            <a:pPr lvl="1"/>
            <a:endParaRPr lang="en-US" dirty="0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/>
          <a:srcRect r="31310" b="21621"/>
          <a:stretch>
            <a:fillRect/>
          </a:stretch>
        </p:blipFill>
        <p:spPr bwMode="auto">
          <a:xfrm>
            <a:off x="3124200" y="1676400"/>
            <a:ext cx="2819400" cy="13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3238500" y="2247900"/>
            <a:ext cx="762000" cy="228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Don’t Forget to SAVE Often!!!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asterisk lets you know that you haven’t saved your web page</a:t>
            </a:r>
          </a:p>
          <a:p>
            <a:endParaRPr lang="en-US" dirty="0" smtClean="0"/>
          </a:p>
          <a:p>
            <a:endParaRPr lang="en-US" sz="1100" dirty="0" smtClean="0"/>
          </a:p>
          <a:p>
            <a:r>
              <a:rPr lang="en-US" dirty="0" smtClean="0"/>
              <a:t>To save do </a:t>
            </a:r>
            <a:r>
              <a:rPr lang="en-US" b="1" u="sng" dirty="0" smtClean="0"/>
              <a:t>ONE</a:t>
            </a:r>
            <a:r>
              <a:rPr lang="en-US" dirty="0" smtClean="0"/>
              <a:t> of the following</a:t>
            </a:r>
          </a:p>
          <a:p>
            <a:pPr lvl="1"/>
            <a:r>
              <a:rPr lang="en-US" dirty="0" smtClean="0"/>
              <a:t>Click the </a:t>
            </a:r>
            <a:r>
              <a:rPr lang="en-US" b="1" dirty="0" smtClean="0"/>
              <a:t>Save</a:t>
            </a:r>
            <a:r>
              <a:rPr lang="en-US" dirty="0" smtClean="0"/>
              <a:t> icon</a:t>
            </a:r>
            <a:endParaRPr lang="en-US" b="1" dirty="0" smtClean="0"/>
          </a:p>
          <a:p>
            <a:pPr lvl="1"/>
            <a:r>
              <a:rPr lang="en-US" dirty="0" smtClean="0"/>
              <a:t>Press </a:t>
            </a:r>
            <a:r>
              <a:rPr lang="en-US" b="1" dirty="0" smtClean="0"/>
              <a:t>CTRL</a:t>
            </a:r>
            <a:r>
              <a:rPr lang="en-US" dirty="0" smtClean="0"/>
              <a:t> + the letter “</a:t>
            </a:r>
            <a:r>
              <a:rPr lang="en-US" b="1" dirty="0" smtClean="0"/>
              <a:t>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Click the </a:t>
            </a:r>
            <a:r>
              <a:rPr lang="en-US" b="1" dirty="0" smtClean="0"/>
              <a:t>Save All</a:t>
            </a:r>
            <a:r>
              <a:rPr lang="en-US" dirty="0" smtClean="0"/>
              <a:t> icon</a:t>
            </a:r>
          </a:p>
          <a:p>
            <a:pPr lvl="1"/>
            <a:r>
              <a:rPr lang="en-US" dirty="0" smtClean="0"/>
              <a:t>Click </a:t>
            </a:r>
            <a:r>
              <a:rPr lang="en-US" b="1" dirty="0" smtClean="0"/>
              <a:t>File</a:t>
            </a:r>
            <a:r>
              <a:rPr lang="en-US" dirty="0" smtClean="0"/>
              <a:t> on the menu bar and select</a:t>
            </a:r>
          </a:p>
          <a:p>
            <a:pPr lvl="2"/>
            <a:r>
              <a:rPr lang="en-US" b="1" dirty="0" smtClean="0"/>
              <a:t>Save</a:t>
            </a:r>
          </a:p>
          <a:p>
            <a:pPr lvl="2"/>
            <a:r>
              <a:rPr lang="en-US" b="1" dirty="0" smtClean="0"/>
              <a:t>Save As…</a:t>
            </a:r>
          </a:p>
          <a:p>
            <a:pPr lvl="2"/>
            <a:r>
              <a:rPr lang="en-US" dirty="0" smtClean="0"/>
              <a:t>or </a:t>
            </a:r>
            <a:r>
              <a:rPr lang="en-US" b="1" dirty="0" smtClean="0"/>
              <a:t>Save All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9253" y="1981200"/>
            <a:ext cx="4634747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7620000" y="1828800"/>
            <a:ext cx="7620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4290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343400"/>
            <a:ext cx="533400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2500" r="88750" b="74000"/>
          <a:stretch>
            <a:fillRect/>
          </a:stretch>
        </p:blipFill>
        <p:spPr bwMode="auto">
          <a:xfrm>
            <a:off x="6934200" y="3733800"/>
            <a:ext cx="1600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eft Brace 9"/>
          <p:cNvSpPr/>
          <p:nvPr/>
        </p:nvSpPr>
        <p:spPr>
          <a:xfrm>
            <a:off x="6629400" y="5562600"/>
            <a:ext cx="533400" cy="12954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58000" y="3962400"/>
            <a:ext cx="838200" cy="381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10000" y="5867400"/>
            <a:ext cx="26670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33363"/>
            <a:ext cx="9448800" cy="709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 rot="21036393">
            <a:off x="70638" y="4150006"/>
            <a:ext cx="7086600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Next, we’ll update the Schedule Page…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914400" y="1600200"/>
            <a:ext cx="5334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33363"/>
            <a:ext cx="9448800" cy="709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981200" y="2971800"/>
            <a:ext cx="3962400" cy="381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1036393">
            <a:off x="30056" y="1491757"/>
            <a:ext cx="5273241" cy="8015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Update your name and semester information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71600" y="2743200"/>
            <a:ext cx="5334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 l="25625" t="28000" r="46250" b="28000"/>
          <a:stretch>
            <a:fillRect/>
          </a:stretch>
        </p:blipFill>
        <p:spPr bwMode="auto">
          <a:xfrm>
            <a:off x="4953000" y="2113280"/>
            <a:ext cx="3962400" cy="443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Adding Your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24383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table features of Expression Web works similar to those in Microsoft Word</a:t>
            </a:r>
          </a:p>
          <a:p>
            <a:r>
              <a:rPr lang="en-US" dirty="0" smtClean="0"/>
              <a:t>Type your text in a field</a:t>
            </a:r>
          </a:p>
          <a:p>
            <a:r>
              <a:rPr lang="en-US" dirty="0" smtClean="0"/>
              <a:t>Right click in the cell and</a:t>
            </a:r>
            <a:br>
              <a:rPr lang="en-US" dirty="0" smtClean="0"/>
            </a:br>
            <a:r>
              <a:rPr lang="en-US" dirty="0" smtClean="0"/>
              <a:t>select </a:t>
            </a:r>
            <a:r>
              <a:rPr lang="en-US" b="1" dirty="0" smtClean="0"/>
              <a:t>Cell Properties…</a:t>
            </a:r>
            <a:endParaRPr lang="en-US" dirty="0" smtClean="0"/>
          </a:p>
          <a:p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8170464" y="4454856"/>
            <a:ext cx="6096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Adding Your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1"/>
            <a:ext cx="3048000" cy="3657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Adjust the properties as needed. Common changes include</a:t>
            </a:r>
          </a:p>
          <a:p>
            <a:pPr lvl="1"/>
            <a:r>
              <a:rPr lang="en-US" dirty="0" smtClean="0"/>
              <a:t>Horizontal alignment</a:t>
            </a:r>
          </a:p>
          <a:p>
            <a:pPr lvl="1"/>
            <a:r>
              <a:rPr lang="en-US" dirty="0" smtClean="0"/>
              <a:t>Vertical alignment</a:t>
            </a:r>
          </a:p>
          <a:p>
            <a:pPr lvl="1"/>
            <a:r>
              <a:rPr lang="en-US" dirty="0" smtClean="0"/>
              <a:t>No wrap</a:t>
            </a:r>
          </a:p>
          <a:p>
            <a:pPr lvl="1"/>
            <a:r>
              <a:rPr lang="en-US" dirty="0" smtClean="0"/>
              <a:t>Background Color</a:t>
            </a:r>
            <a:br>
              <a:rPr lang="en-US" dirty="0" smtClean="0"/>
            </a:br>
            <a:r>
              <a:rPr lang="en-US" dirty="0" smtClean="0">
                <a:solidFill>
                  <a:srgbClr val="800000"/>
                </a:solidFill>
              </a:rPr>
              <a:t>(see next slides)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7921" y="1219200"/>
            <a:ext cx="593557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 We Begin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 smtClean="0"/>
              <a:t>Avoid the following Web Design mistakes…</a:t>
            </a:r>
            <a:endParaRPr lang="en-US" dirty="0"/>
          </a:p>
        </p:txBody>
      </p:sp>
    </p:spTree>
    <p:controls>
      <p:control spid="5122" name="ShockwaveFlash1" r:id="rId2" imgW="8609040" imgH="525780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Adding Your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change the Background color of a cell</a:t>
            </a:r>
          </a:p>
          <a:p>
            <a:r>
              <a:rPr lang="en-US" dirty="0" smtClean="0"/>
              <a:t>Right click the cell and select </a:t>
            </a:r>
            <a:r>
              <a:rPr lang="en-US" b="1" dirty="0" smtClean="0"/>
              <a:t>Cell Properties…</a:t>
            </a:r>
            <a:endParaRPr lang="en-US" dirty="0" smtClean="0"/>
          </a:p>
          <a:p>
            <a:r>
              <a:rPr lang="en-US" dirty="0" smtClean="0"/>
              <a:t>Click the dropdown under </a:t>
            </a:r>
            <a:r>
              <a:rPr lang="en-US" b="1" dirty="0" smtClean="0"/>
              <a:t>Background Color</a:t>
            </a:r>
            <a:r>
              <a:rPr lang="en-US" dirty="0" smtClean="0"/>
              <a:t> and select </a:t>
            </a:r>
            <a:r>
              <a:rPr lang="en-US" b="1" dirty="0" smtClean="0"/>
              <a:t>More Colors…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 l="29843" t="54500" r="35000" b="20000"/>
          <a:stretch>
            <a:fillRect/>
          </a:stretch>
        </p:blipFill>
        <p:spPr bwMode="auto">
          <a:xfrm>
            <a:off x="2895600" y="3962400"/>
            <a:ext cx="5715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5867400" y="5791200"/>
            <a:ext cx="6096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Adding Your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available color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OK</a:t>
            </a:r>
          </a:p>
          <a:p>
            <a:endParaRPr lang="en-US" b="1" dirty="0" smtClean="0"/>
          </a:p>
          <a:p>
            <a:pPr>
              <a:buNone/>
            </a:pPr>
            <a:r>
              <a:rPr lang="en-US" dirty="0" smtClean="0"/>
              <a:t>     OR….</a:t>
            </a: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8908" y="2667000"/>
            <a:ext cx="5365542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6705600" y="5638800"/>
            <a:ext cx="685800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Adding Your Schedule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121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the </a:t>
            </a:r>
            <a:r>
              <a:rPr lang="en-US" b="1" dirty="0" smtClean="0"/>
              <a:t>Select</a:t>
            </a:r>
            <a:r>
              <a:rPr lang="en-US" dirty="0" smtClean="0"/>
              <a:t> button</a:t>
            </a:r>
          </a:p>
          <a:p>
            <a:r>
              <a:rPr lang="en-US" dirty="0" smtClean="0"/>
              <a:t>Use available images to select a new color with the color picker (eye dropper)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 l="28125" t="25000" r="13750" b="15000"/>
          <a:stretch>
            <a:fillRect/>
          </a:stretch>
        </p:blipFill>
        <p:spPr bwMode="auto">
          <a:xfrm>
            <a:off x="1143000" y="2286000"/>
            <a:ext cx="7086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 descr="C:\Documents and Settings\06735474\Local Settings\Temporary Internet Files\Content.IE5\ML4GNPCQ\MCj03291830000[1].wmf"/>
          <p:cNvPicPr>
            <a:picLocks noChangeAspect="1" noChangeArrowheads="1"/>
          </p:cNvPicPr>
          <p:nvPr/>
        </p:nvPicPr>
        <p:blipFill>
          <a:blip r:embed="rId3" cstate="print"/>
          <a:srcRect r="40688" b="33785"/>
          <a:stretch>
            <a:fillRect/>
          </a:stretch>
        </p:blipFill>
        <p:spPr bwMode="auto">
          <a:xfrm rot="5227768">
            <a:off x="6132626" y="6210657"/>
            <a:ext cx="609600" cy="653143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16200000" flipH="1">
            <a:off x="4114800" y="3276600"/>
            <a:ext cx="685800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 flipV="1">
            <a:off x="5486400" y="4038600"/>
            <a:ext cx="6096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638800" y="6019800"/>
            <a:ext cx="1371600" cy="838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7010400" y="5715000"/>
            <a:ext cx="6096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Have you SAVED lately?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asterisk lets you know that you haven’t saved your web page</a:t>
            </a:r>
          </a:p>
          <a:p>
            <a:endParaRPr lang="en-US" dirty="0" smtClean="0"/>
          </a:p>
          <a:p>
            <a:endParaRPr lang="en-US" sz="1100" dirty="0" smtClean="0"/>
          </a:p>
          <a:p>
            <a:r>
              <a:rPr lang="en-US" dirty="0" smtClean="0"/>
              <a:t>To save do </a:t>
            </a:r>
            <a:r>
              <a:rPr lang="en-US" b="1" u="sng" dirty="0" smtClean="0"/>
              <a:t>ONE</a:t>
            </a:r>
            <a:r>
              <a:rPr lang="en-US" dirty="0" smtClean="0"/>
              <a:t> of the following</a:t>
            </a:r>
          </a:p>
          <a:p>
            <a:pPr lvl="1"/>
            <a:r>
              <a:rPr lang="en-US" dirty="0" smtClean="0"/>
              <a:t>Click the </a:t>
            </a:r>
            <a:r>
              <a:rPr lang="en-US" b="1" dirty="0" smtClean="0"/>
              <a:t>Save</a:t>
            </a:r>
            <a:r>
              <a:rPr lang="en-US" dirty="0" smtClean="0"/>
              <a:t> icon</a:t>
            </a:r>
            <a:endParaRPr lang="en-US" b="1" dirty="0" smtClean="0"/>
          </a:p>
          <a:p>
            <a:pPr lvl="1"/>
            <a:r>
              <a:rPr lang="en-US" dirty="0" smtClean="0"/>
              <a:t>Press </a:t>
            </a:r>
            <a:r>
              <a:rPr lang="en-US" b="1" dirty="0" smtClean="0"/>
              <a:t>CTRL</a:t>
            </a:r>
            <a:r>
              <a:rPr lang="en-US" dirty="0" smtClean="0"/>
              <a:t> + the letter “</a:t>
            </a:r>
            <a:r>
              <a:rPr lang="en-US" b="1" dirty="0" smtClean="0"/>
              <a:t>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Click the </a:t>
            </a:r>
            <a:r>
              <a:rPr lang="en-US" b="1" dirty="0" smtClean="0"/>
              <a:t>Save All</a:t>
            </a:r>
            <a:r>
              <a:rPr lang="en-US" dirty="0" smtClean="0"/>
              <a:t> icon</a:t>
            </a:r>
          </a:p>
          <a:p>
            <a:pPr lvl="1"/>
            <a:r>
              <a:rPr lang="en-US" dirty="0" smtClean="0"/>
              <a:t>Click </a:t>
            </a:r>
            <a:r>
              <a:rPr lang="en-US" b="1" dirty="0" smtClean="0"/>
              <a:t>File</a:t>
            </a:r>
            <a:r>
              <a:rPr lang="en-US" dirty="0" smtClean="0"/>
              <a:t> on the menu bar and select</a:t>
            </a:r>
          </a:p>
          <a:p>
            <a:pPr lvl="2"/>
            <a:r>
              <a:rPr lang="en-US" b="1" dirty="0" smtClean="0"/>
              <a:t>Save</a:t>
            </a:r>
          </a:p>
          <a:p>
            <a:pPr lvl="2"/>
            <a:r>
              <a:rPr lang="en-US" b="1" dirty="0" smtClean="0"/>
              <a:t>Save As…</a:t>
            </a:r>
          </a:p>
          <a:p>
            <a:pPr lvl="2"/>
            <a:r>
              <a:rPr lang="en-US" dirty="0" smtClean="0"/>
              <a:t>or </a:t>
            </a:r>
            <a:r>
              <a:rPr lang="en-US" b="1" dirty="0" smtClean="0"/>
              <a:t>Save All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981200"/>
            <a:ext cx="4634747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7467600" y="1905000"/>
            <a:ext cx="6096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4290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343400"/>
            <a:ext cx="533400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2500" r="88750" b="74000"/>
          <a:stretch>
            <a:fillRect/>
          </a:stretch>
        </p:blipFill>
        <p:spPr bwMode="auto">
          <a:xfrm>
            <a:off x="6934200" y="3733800"/>
            <a:ext cx="1600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eft Brace 9"/>
          <p:cNvSpPr/>
          <p:nvPr/>
        </p:nvSpPr>
        <p:spPr>
          <a:xfrm>
            <a:off x="6781800" y="5562600"/>
            <a:ext cx="533400" cy="12954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58000" y="3962400"/>
            <a:ext cx="838200" cy="381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10000" y="5867400"/>
            <a:ext cx="26670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955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 rot="21036393">
            <a:off x="689085" y="4343361"/>
            <a:ext cx="5767061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 your Courses page you will need to follow the same steps that we have for our other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3999" cy="695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 rot="525636">
            <a:off x="2588812" y="4500670"/>
            <a:ext cx="6178549" cy="1447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This page is for any additional resources that you’d like to make available to your students.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Course 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Click </a:t>
            </a:r>
            <a:r>
              <a:rPr lang="en-US" b="1" dirty="0" smtClean="0"/>
              <a:t>File</a:t>
            </a:r>
            <a:r>
              <a:rPr lang="en-US" dirty="0" smtClean="0"/>
              <a:t> and select </a:t>
            </a:r>
            <a:r>
              <a:rPr lang="en-US" b="1" dirty="0" smtClean="0"/>
              <a:t>Save As…</a:t>
            </a: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 l="3125" r="27313" b="50000"/>
          <a:stretch>
            <a:fillRect/>
          </a:stretch>
        </p:blipFill>
        <p:spPr bwMode="auto">
          <a:xfrm>
            <a:off x="1066800" y="2057400"/>
            <a:ext cx="8077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1676400" y="3048000"/>
            <a:ext cx="7620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62000" y="2133600"/>
            <a:ext cx="838200" cy="381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29950"/>
            <a:ext cx="8610600" cy="538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Course Web Pages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7696200" y="5715000"/>
            <a:ext cx="7620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09800" y="5105400"/>
            <a:ext cx="18288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21036393">
            <a:off x="361800" y="2112978"/>
            <a:ext cx="8341438" cy="23175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Change the </a:t>
            </a:r>
            <a:r>
              <a:rPr lang="en-US" b="1" dirty="0" smtClean="0">
                <a:solidFill>
                  <a:schemeClr val="bg1"/>
                </a:solidFill>
              </a:rPr>
              <a:t>File Name</a:t>
            </a:r>
            <a:r>
              <a:rPr lang="en-US" dirty="0" smtClean="0">
                <a:solidFill>
                  <a:schemeClr val="bg1"/>
                </a:solidFill>
              </a:rPr>
              <a:t> to one that explains the content of this course web page.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For example “WebPrinciples.html”, then click </a:t>
            </a:r>
            <a:r>
              <a:rPr lang="en-US" b="1" dirty="0" smtClean="0">
                <a:solidFill>
                  <a:schemeClr val="bg1"/>
                </a:solidFill>
              </a:rPr>
              <a:t>Save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Avoid using spaces or symbols in your file names!!!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Now edit the content of the web page as needed.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How-To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Expression Web Toolbars Explained</a:t>
            </a:r>
          </a:p>
          <a:p>
            <a:r>
              <a:rPr lang="en-US" dirty="0" smtClean="0"/>
              <a:t>Add a Hyperlink</a:t>
            </a:r>
          </a:p>
          <a:p>
            <a:r>
              <a:rPr lang="en-US" dirty="0" smtClean="0"/>
              <a:t>Apply the available CSS Styles</a:t>
            </a:r>
          </a:p>
          <a:p>
            <a:r>
              <a:rPr lang="en-US" dirty="0" smtClean="0"/>
              <a:t>Setting Picture Properties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Web Toolbars Explained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953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/>
              <a:t>Menu Bar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Toolbar Options</a:t>
            </a:r>
          </a:p>
          <a:p>
            <a:pPr lvl="1"/>
            <a:r>
              <a:rPr lang="en-US" dirty="0" smtClean="0"/>
              <a:t>New Document</a:t>
            </a:r>
          </a:p>
          <a:p>
            <a:pPr lvl="1"/>
            <a:r>
              <a:rPr lang="en-US" dirty="0" smtClean="0"/>
              <a:t>New Site</a:t>
            </a:r>
          </a:p>
          <a:p>
            <a:pPr lvl="1"/>
            <a:r>
              <a:rPr lang="en-US" dirty="0" smtClean="0"/>
              <a:t>Open Site</a:t>
            </a:r>
          </a:p>
          <a:p>
            <a:pPr lvl="1"/>
            <a:r>
              <a:rPr lang="en-US" dirty="0" smtClean="0"/>
              <a:t>Save</a:t>
            </a:r>
          </a:p>
          <a:p>
            <a:pPr lvl="1"/>
            <a:r>
              <a:rPr lang="en-US" dirty="0" smtClean="0"/>
              <a:t>Save All</a:t>
            </a:r>
          </a:p>
          <a:p>
            <a:pPr lvl="1"/>
            <a:r>
              <a:rPr lang="en-US" dirty="0" smtClean="0"/>
              <a:t>Display in Super Preview</a:t>
            </a:r>
          </a:p>
          <a:p>
            <a:pPr lvl="1"/>
            <a:r>
              <a:rPr lang="en-US" dirty="0" smtClean="0"/>
              <a:t>Preview in Internet Explorer</a:t>
            </a:r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760476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295276" y="4657725"/>
            <a:ext cx="2952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MSTC Faculty Web Page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486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Mid-State Technical College </a:t>
            </a:r>
            <a:r>
              <a:rPr lang="en-US" dirty="0" smtClean="0"/>
              <a:t>and/or </a:t>
            </a:r>
            <a:r>
              <a:rPr lang="en-US" b="1" dirty="0" smtClean="0"/>
              <a:t>MSTC</a:t>
            </a:r>
            <a:r>
              <a:rPr lang="en-US" dirty="0" smtClean="0"/>
              <a:t> when referencing the college </a:t>
            </a:r>
          </a:p>
          <a:p>
            <a:r>
              <a:rPr lang="en-US" dirty="0" smtClean="0"/>
              <a:t>Fonts and Font Sizes (set by style sheet) </a:t>
            </a:r>
          </a:p>
          <a:p>
            <a:pPr lvl="1"/>
            <a:r>
              <a:rPr lang="en-US" dirty="0" smtClean="0"/>
              <a:t>All fonts are defaulted to "Verdana, Arial, and Helvetica" in that order </a:t>
            </a:r>
          </a:p>
          <a:p>
            <a:pPr lvl="1"/>
            <a:r>
              <a:rPr lang="en-US" dirty="0" smtClean="0"/>
              <a:t>Titles/Headings - default size is 16 pixels </a:t>
            </a:r>
          </a:p>
          <a:p>
            <a:pPr lvl="1"/>
            <a:r>
              <a:rPr lang="en-US" dirty="0" smtClean="0"/>
              <a:t>Text - default size is 11 pixels </a:t>
            </a:r>
          </a:p>
          <a:p>
            <a:r>
              <a:rPr lang="en-US" dirty="0" smtClean="0"/>
              <a:t>Images File Sizes </a:t>
            </a:r>
          </a:p>
          <a:p>
            <a:pPr lvl="1"/>
            <a:r>
              <a:rPr lang="en-US" dirty="0" smtClean="0"/>
              <a:t>Thumbnails - 100kb or less (small image)</a:t>
            </a:r>
          </a:p>
          <a:p>
            <a:pPr lvl="1"/>
            <a:r>
              <a:rPr lang="en-US" dirty="0" smtClean="0"/>
              <a:t>Enlarged - 1mb or less </a:t>
            </a:r>
          </a:p>
          <a:p>
            <a:r>
              <a:rPr lang="en-US" dirty="0" smtClean="0"/>
              <a:t>Student Pictures</a:t>
            </a:r>
          </a:p>
          <a:p>
            <a:pPr lvl="1"/>
            <a:r>
              <a:rPr lang="en-US" dirty="0" smtClean="0"/>
              <a:t>Verify that students have signed a Photo Release – Permission to Publish form (found on the Intranet)</a:t>
            </a:r>
          </a:p>
          <a:p>
            <a:r>
              <a:rPr lang="en-US" dirty="0" smtClean="0"/>
              <a:t>Audio Clips</a:t>
            </a:r>
          </a:p>
          <a:p>
            <a:pPr lvl="1"/>
            <a:r>
              <a:rPr lang="en-US" dirty="0" smtClean="0"/>
              <a:t>If included, provide the user with an option to play it</a:t>
            </a:r>
          </a:p>
          <a:p>
            <a:pPr lvl="1"/>
            <a:r>
              <a:rPr lang="en-US" dirty="0" smtClean="0"/>
              <a:t>Please do not have it start automatically</a:t>
            </a:r>
          </a:p>
          <a:p>
            <a:r>
              <a:rPr lang="en-US" dirty="0" smtClean="0"/>
              <a:t>Verify copyright requirements for any picture and/or audio files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Web Toolbars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133600"/>
            <a:ext cx="4800600" cy="4191000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Undo</a:t>
            </a:r>
          </a:p>
          <a:p>
            <a:pPr lvl="1"/>
            <a:r>
              <a:rPr lang="en-US" sz="2000" dirty="0" smtClean="0"/>
              <a:t>Redo</a:t>
            </a:r>
          </a:p>
          <a:p>
            <a:pPr lvl="1"/>
            <a:r>
              <a:rPr lang="en-US" sz="2000" dirty="0" smtClean="0"/>
              <a:t>Bold</a:t>
            </a:r>
          </a:p>
          <a:p>
            <a:pPr lvl="1"/>
            <a:r>
              <a:rPr lang="en-US" sz="2000" dirty="0" smtClean="0"/>
              <a:t>Italic</a:t>
            </a:r>
          </a:p>
          <a:p>
            <a:pPr lvl="1"/>
            <a:r>
              <a:rPr lang="en-US" sz="2000" dirty="0" smtClean="0"/>
              <a:t>Underline</a:t>
            </a:r>
          </a:p>
          <a:p>
            <a:pPr lvl="1"/>
            <a:r>
              <a:rPr lang="en-US" sz="2000" dirty="0" smtClean="0"/>
              <a:t>Align Text Left</a:t>
            </a:r>
          </a:p>
          <a:p>
            <a:pPr lvl="1"/>
            <a:r>
              <a:rPr lang="en-US" sz="2000" dirty="0" smtClean="0"/>
              <a:t>Center</a:t>
            </a:r>
          </a:p>
          <a:p>
            <a:pPr lvl="1"/>
            <a:r>
              <a:rPr lang="en-US" sz="2000" dirty="0" smtClean="0"/>
              <a:t>Align Text Right</a:t>
            </a:r>
          </a:p>
          <a:p>
            <a:pPr lvl="1"/>
            <a:r>
              <a:rPr lang="en-US" sz="2000" dirty="0" smtClean="0"/>
              <a:t>Numbering</a:t>
            </a:r>
          </a:p>
          <a:p>
            <a:pPr lvl="1"/>
            <a:r>
              <a:rPr lang="en-US" sz="2000" dirty="0" smtClean="0"/>
              <a:t>Bullets</a:t>
            </a:r>
          </a:p>
          <a:p>
            <a:pPr lvl="1"/>
            <a:r>
              <a:rPr lang="en-US" sz="2000" dirty="0" smtClean="0"/>
              <a:t>Decrease Indent Position</a:t>
            </a:r>
          </a:p>
          <a:p>
            <a:pPr lvl="1"/>
            <a:r>
              <a:rPr lang="en-US" sz="2000" dirty="0" smtClean="0"/>
              <a:t>Increase Indent Position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 r="45834" b="8207"/>
          <a:stretch>
            <a:fillRect/>
          </a:stretch>
        </p:blipFill>
        <p:spPr bwMode="auto">
          <a:xfrm>
            <a:off x="1752600" y="1220636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3333" b="-10151"/>
          <a:stretch>
            <a:fillRect/>
          </a:stretch>
        </p:blipFill>
        <p:spPr bwMode="auto">
          <a:xfrm rot="5400000">
            <a:off x="1882762" y="4016361"/>
            <a:ext cx="4452584" cy="46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02808" y="1541356"/>
            <a:ext cx="448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Style		Font	           </a:t>
            </a:r>
            <a:r>
              <a:rPr lang="en-US" dirty="0" err="1" smtClean="0"/>
              <a:t>Font</a:t>
            </a:r>
            <a:r>
              <a:rPr lang="en-US" dirty="0" smtClean="0"/>
              <a:t> Size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919752"/>
            <a:ext cx="5867400" cy="293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New Hyperlink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38100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Select Text to be hyperlinked</a:t>
            </a:r>
          </a:p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Hyperlink</a:t>
            </a:r>
          </a:p>
          <a:p>
            <a:r>
              <a:rPr lang="en-US" dirty="0" smtClean="0"/>
              <a:t>Select the file or type in the web Address</a:t>
            </a:r>
          </a:p>
          <a:p>
            <a:r>
              <a:rPr lang="en-US" dirty="0" smtClean="0"/>
              <a:t>The “Text to display” will be automatically filled in with the highlighted text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OK</a:t>
            </a:r>
            <a:endParaRPr lang="en-US" dirty="0" smtClean="0"/>
          </a:p>
          <a:p>
            <a:endParaRPr lang="en-US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486400" y="5791200"/>
            <a:ext cx="4572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6057900" y="4838700"/>
            <a:ext cx="5334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Available CSS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To display the </a:t>
            </a:r>
            <a:r>
              <a:rPr lang="en-US" b="1" dirty="0" smtClean="0"/>
              <a:t>Style Toolbar</a:t>
            </a:r>
            <a:r>
              <a:rPr lang="en-US" dirty="0" smtClean="0"/>
              <a:t> click </a:t>
            </a:r>
            <a:r>
              <a:rPr lang="en-US" b="1" dirty="0" smtClean="0"/>
              <a:t>View</a:t>
            </a:r>
            <a:r>
              <a:rPr lang="en-US" dirty="0" smtClean="0"/>
              <a:t> on the menu bar</a:t>
            </a:r>
          </a:p>
          <a:p>
            <a:r>
              <a:rPr lang="en-US" dirty="0" smtClean="0"/>
              <a:t>Hover over </a:t>
            </a:r>
            <a:r>
              <a:rPr lang="en-US" b="1" dirty="0" smtClean="0"/>
              <a:t>Toolbars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Style</a:t>
            </a: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r="65385" b="50000"/>
          <a:stretch>
            <a:fillRect/>
          </a:stretch>
        </p:blipFill>
        <p:spPr bwMode="auto">
          <a:xfrm>
            <a:off x="4495800" y="2209800"/>
            <a:ext cx="4648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6286500" y="3619500"/>
            <a:ext cx="5334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7886700" y="5067300"/>
            <a:ext cx="5334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105400" y="2286000"/>
            <a:ext cx="9144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 l="50000" r="37189" b="68750"/>
          <a:stretch>
            <a:fillRect/>
          </a:stretch>
        </p:blipFill>
        <p:spPr bwMode="auto">
          <a:xfrm>
            <a:off x="1295400" y="3200399"/>
            <a:ext cx="3581400" cy="349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Available CSS Styles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05200" y="6096000"/>
            <a:ext cx="1447800" cy="533400"/>
          </a:xfrm>
          <a:prstGeom prst="roundRect">
            <a:avLst>
              <a:gd name="adj" fmla="val 12189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4991100" y="4914900"/>
            <a:ext cx="5334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 rot="20760267">
            <a:off x="5353145" y="4183719"/>
            <a:ext cx="4620342" cy="24948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The rest of the available styles are used for the template. 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Please contact Sarah Huibregtse if you are interested in learning how to create your own styles.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Highlight the text you would like to format</a:t>
            </a:r>
          </a:p>
          <a:p>
            <a:r>
              <a:rPr lang="en-US" dirty="0" smtClean="0"/>
              <a:t>Click the </a:t>
            </a:r>
            <a:r>
              <a:rPr lang="en-US" b="1" dirty="0" smtClean="0"/>
              <a:t>ID</a:t>
            </a:r>
            <a:r>
              <a:rPr lang="en-US" dirty="0" smtClean="0"/>
              <a:t> dropdown arrow</a:t>
            </a:r>
          </a:p>
          <a:p>
            <a:r>
              <a:rPr lang="en-US" dirty="0" smtClean="0"/>
              <a:t>Select one of the available Styles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05200" y="5410200"/>
            <a:ext cx="1447800" cy="381000"/>
          </a:xfrm>
          <a:prstGeom prst="roundRect">
            <a:avLst>
              <a:gd name="adj" fmla="val 12189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24200" y="4038600"/>
            <a:ext cx="2057400" cy="457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4648200" y="5257800"/>
            <a:ext cx="12192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The available Styles appear as follows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title </a:t>
            </a:r>
            <a:r>
              <a:rPr lang="en-US" dirty="0" smtClean="0"/>
              <a:t>style makes text appear like</a:t>
            </a:r>
            <a:br>
              <a:rPr lang="en-US" dirty="0" smtClean="0"/>
            </a:br>
            <a:r>
              <a:rPr lang="en-US" dirty="0" smtClean="0"/>
              <a:t>“Additional Resources”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headings</a:t>
            </a:r>
            <a:r>
              <a:rPr lang="en-US" dirty="0" smtClean="0"/>
              <a:t> style makes the text appear like</a:t>
            </a:r>
            <a:br>
              <a:rPr lang="en-US" dirty="0" smtClean="0"/>
            </a:br>
            <a:r>
              <a:rPr lang="en-US" dirty="0" smtClean="0"/>
              <a:t>“Web Page Design Tips”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text </a:t>
            </a:r>
            <a:r>
              <a:rPr lang="en-US" dirty="0" smtClean="0"/>
              <a:t>style makes the text appear like</a:t>
            </a:r>
            <a:br>
              <a:rPr lang="en-US" dirty="0" smtClean="0"/>
            </a:br>
            <a:r>
              <a:rPr lang="en-US" dirty="0" smtClean="0"/>
              <a:t>“from Creating Web Pages…”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31718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Available CSS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you apply the same style multiple times on your web page you will receive the following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Check the box if you wish to not receive the warning message again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Yes </a:t>
            </a:r>
            <a:r>
              <a:rPr lang="en-US" dirty="0" smtClean="0"/>
              <a:t>to apply the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Available CSS Styles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924175"/>
            <a:ext cx="6259877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914400" y="3733800"/>
            <a:ext cx="8382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295400"/>
            <a:ext cx="5943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Picture Properties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1"/>
            <a:ext cx="3276600" cy="5562599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b="1" dirty="0" smtClean="0"/>
              <a:t>Wrapping Style</a:t>
            </a:r>
          </a:p>
          <a:p>
            <a:r>
              <a:rPr lang="en-US" dirty="0" smtClean="0"/>
              <a:t>Sets how the text will flow around the image</a:t>
            </a:r>
          </a:p>
          <a:p>
            <a:pPr>
              <a:buNone/>
            </a:pPr>
            <a:r>
              <a:rPr lang="en-US" b="1" dirty="0" smtClean="0"/>
              <a:t>Layout Options</a:t>
            </a:r>
          </a:p>
          <a:p>
            <a:r>
              <a:rPr lang="en-US" b="1" dirty="0" smtClean="0"/>
              <a:t>Alignment</a:t>
            </a:r>
            <a:r>
              <a:rPr lang="en-US" dirty="0" smtClean="0"/>
              <a:t> – sets how the text will align on the side of the image</a:t>
            </a:r>
          </a:p>
          <a:p>
            <a:r>
              <a:rPr lang="en-US" b="1" dirty="0" smtClean="0"/>
              <a:t>Border thickness </a:t>
            </a:r>
            <a:r>
              <a:rPr lang="en-US" dirty="0" smtClean="0"/>
              <a:t>– if you choose to have a border (zero needs to be set if you are hyper linking the image)</a:t>
            </a:r>
          </a:p>
          <a:p>
            <a:r>
              <a:rPr lang="en-US" b="1" dirty="0" smtClean="0"/>
              <a:t>Horizontal margin </a:t>
            </a:r>
            <a:r>
              <a:rPr lang="en-US" dirty="0" smtClean="0"/>
              <a:t>– white space to the left and right of the image</a:t>
            </a:r>
          </a:p>
          <a:p>
            <a:r>
              <a:rPr lang="en-US" b="1" dirty="0" smtClean="0"/>
              <a:t>Vertical margin </a:t>
            </a:r>
            <a:r>
              <a:rPr lang="en-US" dirty="0" smtClean="0"/>
              <a:t>– white space on the top and bottom of the image</a:t>
            </a:r>
          </a:p>
          <a:p>
            <a:pPr>
              <a:buNone/>
            </a:pPr>
            <a:r>
              <a:rPr lang="en-US" b="1" dirty="0" smtClean="0"/>
              <a:t>Size</a:t>
            </a:r>
          </a:p>
          <a:p>
            <a:r>
              <a:rPr lang="en-US" b="1" dirty="0" smtClean="0"/>
              <a:t>Specify size </a:t>
            </a:r>
            <a:r>
              <a:rPr lang="en-US" dirty="0" smtClean="0"/>
              <a:t>allows you to adjust the actual size of the image</a:t>
            </a:r>
          </a:p>
          <a:p>
            <a:r>
              <a:rPr lang="en-US" b="1" dirty="0" smtClean="0"/>
              <a:t>Keep aspect ratio </a:t>
            </a:r>
            <a:r>
              <a:rPr lang="en-US" dirty="0" smtClean="0"/>
              <a:t>keeps the picture at the appropriate proportions as you enlarge or shrink your image</a:t>
            </a:r>
          </a:p>
          <a:p>
            <a:r>
              <a:rPr lang="en-US" b="1" dirty="0" smtClean="0"/>
              <a:t>Width</a:t>
            </a:r>
            <a:r>
              <a:rPr lang="en-US" dirty="0" smtClean="0"/>
              <a:t> and </a:t>
            </a:r>
            <a:r>
              <a:rPr lang="en-US" b="1" dirty="0" smtClean="0"/>
              <a:t>Height</a:t>
            </a:r>
            <a:r>
              <a:rPr lang="en-US" dirty="0" smtClean="0"/>
              <a:t> allows you to change the size of your image by </a:t>
            </a:r>
            <a:r>
              <a:rPr lang="en-US" b="1" dirty="0" smtClean="0"/>
              <a:t>pixels</a:t>
            </a:r>
            <a:r>
              <a:rPr lang="en-US" dirty="0" smtClean="0"/>
              <a:t> or </a:t>
            </a:r>
            <a:r>
              <a:rPr lang="en-US" b="1" dirty="0" smtClean="0"/>
              <a:t>percent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 As You Setup Your Pages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ontrols>
      <p:control spid="2050" name="ShockwaveFlash1" r:id="rId2" imgW="8380440" imgH="556272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SAVE, SAVE, SAVE!!!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asterisk lets you know that you haven’t saved your web page</a:t>
            </a:r>
          </a:p>
          <a:p>
            <a:endParaRPr lang="en-US" dirty="0" smtClean="0"/>
          </a:p>
          <a:p>
            <a:endParaRPr lang="en-US" sz="1100" dirty="0" smtClean="0"/>
          </a:p>
          <a:p>
            <a:r>
              <a:rPr lang="en-US" dirty="0" smtClean="0"/>
              <a:t>To save do </a:t>
            </a:r>
            <a:r>
              <a:rPr lang="en-US" b="1" u="sng" dirty="0" smtClean="0"/>
              <a:t>ONE</a:t>
            </a:r>
            <a:r>
              <a:rPr lang="en-US" dirty="0" smtClean="0"/>
              <a:t> of the following</a:t>
            </a:r>
          </a:p>
          <a:p>
            <a:pPr lvl="1"/>
            <a:r>
              <a:rPr lang="en-US" dirty="0" smtClean="0"/>
              <a:t>Click the </a:t>
            </a:r>
            <a:r>
              <a:rPr lang="en-US" b="1" dirty="0" smtClean="0"/>
              <a:t>Save</a:t>
            </a:r>
            <a:r>
              <a:rPr lang="en-US" dirty="0" smtClean="0"/>
              <a:t> icon</a:t>
            </a:r>
            <a:endParaRPr lang="en-US" b="1" dirty="0" smtClean="0"/>
          </a:p>
          <a:p>
            <a:pPr lvl="1"/>
            <a:r>
              <a:rPr lang="en-US" dirty="0" smtClean="0"/>
              <a:t>Press </a:t>
            </a:r>
            <a:r>
              <a:rPr lang="en-US" b="1" dirty="0" smtClean="0"/>
              <a:t>CTRL</a:t>
            </a:r>
            <a:r>
              <a:rPr lang="en-US" dirty="0" smtClean="0"/>
              <a:t> + the letter “</a:t>
            </a:r>
            <a:r>
              <a:rPr lang="en-US" b="1" dirty="0" smtClean="0"/>
              <a:t>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Click the </a:t>
            </a:r>
            <a:r>
              <a:rPr lang="en-US" b="1" dirty="0" smtClean="0"/>
              <a:t>Save All</a:t>
            </a:r>
            <a:r>
              <a:rPr lang="en-US" dirty="0" smtClean="0"/>
              <a:t> icon</a:t>
            </a:r>
          </a:p>
          <a:p>
            <a:pPr lvl="1"/>
            <a:r>
              <a:rPr lang="en-US" dirty="0" smtClean="0"/>
              <a:t>Click </a:t>
            </a:r>
            <a:r>
              <a:rPr lang="en-US" b="1" dirty="0" smtClean="0"/>
              <a:t>File</a:t>
            </a:r>
            <a:r>
              <a:rPr lang="en-US" dirty="0" smtClean="0"/>
              <a:t> on the menu bar and select</a:t>
            </a:r>
          </a:p>
          <a:p>
            <a:pPr lvl="2"/>
            <a:r>
              <a:rPr lang="en-US" b="1" dirty="0" smtClean="0"/>
              <a:t>Save</a:t>
            </a:r>
          </a:p>
          <a:p>
            <a:pPr lvl="2"/>
            <a:r>
              <a:rPr lang="en-US" b="1" dirty="0" smtClean="0"/>
              <a:t>Save As…</a:t>
            </a:r>
          </a:p>
          <a:p>
            <a:pPr lvl="2"/>
            <a:r>
              <a:rPr lang="en-US" dirty="0" smtClean="0"/>
              <a:t>or </a:t>
            </a:r>
            <a:r>
              <a:rPr lang="en-US" b="1" dirty="0" smtClean="0"/>
              <a:t>Save All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981200"/>
            <a:ext cx="4634747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7467600" y="1905000"/>
            <a:ext cx="6096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4290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343400"/>
            <a:ext cx="533400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2500" r="88750" b="74000"/>
          <a:stretch>
            <a:fillRect/>
          </a:stretch>
        </p:blipFill>
        <p:spPr bwMode="auto">
          <a:xfrm>
            <a:off x="6934200" y="3733800"/>
            <a:ext cx="1600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eft Brace 9"/>
          <p:cNvSpPr/>
          <p:nvPr/>
        </p:nvSpPr>
        <p:spPr>
          <a:xfrm>
            <a:off x="6781800" y="5562600"/>
            <a:ext cx="533400" cy="12954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58000" y="3962400"/>
            <a:ext cx="838200" cy="3810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10000" y="5867400"/>
            <a:ext cx="26670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Expression Web 3 is in the process of being deployed.  Please be patient!</a:t>
            </a:r>
          </a:p>
          <a:p>
            <a:r>
              <a:rPr lang="en-US" dirty="0" smtClean="0"/>
              <a:t>It is available in the EDC and room A235.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Experiment As You Setup Your Pages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Good &amp; Bad Web Design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ontrols>
      <p:control spid="3074" name="ShockwaveFlash1" r:id="rId2" imgW="8837640" imgH="548640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Expression Web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1"/>
            <a:ext cx="8839200" cy="3047999"/>
          </a:xfrm>
        </p:spPr>
        <p:txBody>
          <a:bodyPr>
            <a:normAutofit/>
          </a:bodyPr>
          <a:lstStyle/>
          <a:p>
            <a:r>
              <a:rPr lang="en-US" sz="2700" dirty="0" smtClean="0"/>
              <a:t>Expression Web Tutorials and Templates</a:t>
            </a:r>
          </a:p>
          <a:p>
            <a:pPr lvl="1">
              <a:buNone/>
            </a:pPr>
            <a:r>
              <a:rPr lang="en-US" sz="2700" dirty="0" smtClean="0">
                <a:hlinkClick r:id="rId2"/>
              </a:rPr>
              <a:t>http://www.expression-web-tutorials.com/</a:t>
            </a:r>
            <a:r>
              <a:rPr lang="en-US" sz="2700" dirty="0" smtClean="0"/>
              <a:t> </a:t>
            </a:r>
          </a:p>
          <a:p>
            <a:r>
              <a:rPr lang="en-US" sz="2700" dirty="0" smtClean="0"/>
              <a:t>Any Expression Design</a:t>
            </a:r>
          </a:p>
          <a:p>
            <a:pPr>
              <a:buNone/>
            </a:pPr>
            <a:r>
              <a:rPr lang="en-US" sz="2700" dirty="0" smtClean="0"/>
              <a:t>	 </a:t>
            </a:r>
            <a:r>
              <a:rPr lang="en-US" sz="2700" dirty="0" smtClean="0">
                <a:hlinkClick r:id="rId3"/>
              </a:rPr>
              <a:t>http://any-expression.com/</a:t>
            </a:r>
            <a:r>
              <a:rPr lang="en-US" sz="2700" dirty="0" smtClean="0"/>
              <a:t> </a:t>
            </a:r>
          </a:p>
          <a:p>
            <a:r>
              <a:rPr lang="en-US" sz="2700" dirty="0" smtClean="0"/>
              <a:t>Microsoft Expression: Learn Expression Web</a:t>
            </a:r>
          </a:p>
          <a:p>
            <a:pPr>
              <a:buNone/>
            </a:pPr>
            <a:r>
              <a:rPr lang="en-US" sz="2700" dirty="0" smtClean="0"/>
              <a:t>	</a:t>
            </a:r>
            <a:r>
              <a:rPr lang="en-US" sz="2700" dirty="0" smtClean="0">
                <a:hlinkClick r:id="rId4"/>
              </a:rPr>
              <a:t>http://expression.microsoft.com/en-us/cc197140.aspx</a:t>
            </a:r>
            <a:r>
              <a:rPr lang="en-US" sz="2700" dirty="0" smtClean="0"/>
              <a:t> </a:t>
            </a:r>
          </a:p>
          <a:p>
            <a:endParaRPr lang="en-US" sz="2700" dirty="0" smtClean="0"/>
          </a:p>
          <a:p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Sarah Huibregtse</a:t>
            </a:r>
          </a:p>
          <a:p>
            <a:pPr lvl="1"/>
            <a:r>
              <a:rPr lang="en-US" dirty="0" smtClean="0"/>
              <a:t>Instructional Technology Coordinator</a:t>
            </a:r>
          </a:p>
          <a:p>
            <a:pPr lvl="1"/>
            <a:r>
              <a:rPr lang="en-US" b="1" dirty="0" smtClean="0"/>
              <a:t>Phone</a:t>
            </a:r>
            <a:r>
              <a:rPr lang="en-US" dirty="0" smtClean="0"/>
              <a:t>: 715.422.5463</a:t>
            </a:r>
          </a:p>
          <a:p>
            <a:pPr lvl="1"/>
            <a:r>
              <a:rPr lang="en-US" b="1" dirty="0" smtClean="0"/>
              <a:t>Email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sarah.huibregtse@mstc.edu</a:t>
            </a:r>
            <a:endParaRPr lang="en-US" dirty="0" smtClean="0"/>
          </a:p>
          <a:p>
            <a:pPr lvl="1"/>
            <a:r>
              <a:rPr lang="en-US" b="1" dirty="0" smtClean="0"/>
              <a:t>Office</a:t>
            </a:r>
            <a:r>
              <a:rPr lang="en-US" dirty="0" smtClean="0"/>
              <a:t>: L131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Wisconsin Rapids Employee Development Center</a:t>
            </a:r>
          </a:p>
          <a:p>
            <a:pPr lvl="1"/>
            <a:r>
              <a:rPr lang="en-US" dirty="0" smtClean="0"/>
              <a:t>Room L130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Contact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Web Page Design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56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 web safe colors </a:t>
            </a:r>
          </a:p>
          <a:p>
            <a:r>
              <a:rPr lang="en-US" dirty="0" smtClean="0"/>
              <a:t>Ensure foreground colors </a:t>
            </a:r>
            <a:r>
              <a:rPr lang="en-US" b="1" dirty="0" smtClean="0"/>
              <a:t>contrast</a:t>
            </a:r>
            <a:r>
              <a:rPr lang="en-US" dirty="0" smtClean="0"/>
              <a:t> well with background colors </a:t>
            </a:r>
          </a:p>
          <a:p>
            <a:r>
              <a:rPr lang="en-US" dirty="0" smtClean="0"/>
              <a:t>When specifying fonts, always include a generic, font type in case the user computer doesn’t have your font </a:t>
            </a:r>
          </a:p>
          <a:p>
            <a:r>
              <a:rPr lang="en-US" dirty="0" smtClean="0"/>
              <a:t>Limit to 2-3 fonts </a:t>
            </a:r>
          </a:p>
          <a:p>
            <a:r>
              <a:rPr lang="en-US" dirty="0" smtClean="0"/>
              <a:t>Limit to 3-4 font sizes </a:t>
            </a:r>
          </a:p>
          <a:p>
            <a:r>
              <a:rPr lang="en-US" dirty="0" smtClean="0"/>
              <a:t>Use GIFs and JPGs files appropriately </a:t>
            </a:r>
          </a:p>
          <a:p>
            <a:r>
              <a:rPr lang="en-US" dirty="0" smtClean="0"/>
              <a:t>Provide </a:t>
            </a:r>
            <a:r>
              <a:rPr lang="en-US" b="1" dirty="0" smtClean="0"/>
              <a:t>alternate text </a:t>
            </a:r>
            <a:r>
              <a:rPr lang="en-US" dirty="0" smtClean="0"/>
              <a:t>for image maps </a:t>
            </a:r>
            <a:r>
              <a:rPr lang="en-US" dirty="0" smtClean="0">
                <a:solidFill>
                  <a:srgbClr val="800000"/>
                </a:solidFill>
              </a:rPr>
              <a:t>(accessibility requirement)</a:t>
            </a:r>
          </a:p>
          <a:p>
            <a:pPr lvl="1"/>
            <a:r>
              <a:rPr lang="en-US" dirty="0" smtClean="0"/>
              <a:t>This is the text that appears when you hover over the image</a:t>
            </a:r>
          </a:p>
          <a:p>
            <a:r>
              <a:rPr lang="en-US" dirty="0" smtClean="0"/>
              <a:t>Don’t use too many images </a:t>
            </a:r>
          </a:p>
          <a:p>
            <a:r>
              <a:rPr lang="en-US" dirty="0" smtClean="0"/>
              <a:t>Reuse images within a web site </a:t>
            </a:r>
          </a:p>
          <a:p>
            <a:r>
              <a:rPr lang="en-US" dirty="0" smtClean="0"/>
              <a:t>Give pages within a web site a </a:t>
            </a:r>
            <a:r>
              <a:rPr lang="en-US" b="1" dirty="0" smtClean="0"/>
              <a:t>consistent appearance </a:t>
            </a:r>
            <a:r>
              <a:rPr lang="en-US" dirty="0" smtClean="0"/>
              <a:t>(use template)</a:t>
            </a:r>
          </a:p>
          <a:p>
            <a:r>
              <a:rPr lang="en-US" dirty="0" smtClean="0"/>
              <a:t>Include width and height attributes for all images 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thumbnails</a:t>
            </a:r>
            <a:r>
              <a:rPr lang="en-US" dirty="0" smtClean="0"/>
              <a:t> to allow users to preview large images </a:t>
            </a:r>
          </a:p>
          <a:p>
            <a:r>
              <a:rPr lang="en-US" dirty="0" smtClean="0"/>
              <a:t>View your page in a browser with images turned off </a:t>
            </a:r>
          </a:p>
          <a:p>
            <a:r>
              <a:rPr lang="en-US" dirty="0" smtClean="0"/>
              <a:t>Avoid large amounts of unnecessary white space except on the outside margins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from Creating Web Pages with HTML and XHTML, by Patrick Carey, pages 159-160, Course Technology, 2006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 cstate="print"/>
          <a:srcRect b="8823"/>
          <a:stretch>
            <a:fillRect/>
          </a:stretch>
        </p:blipFill>
        <p:spPr bwMode="auto">
          <a:xfrm>
            <a:off x="3048000" y="4495800"/>
            <a:ext cx="424066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Z: Drive Folder &amp; File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305800" cy="2971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Keep files organized</a:t>
            </a:r>
          </a:p>
          <a:p>
            <a:r>
              <a:rPr lang="en-US" dirty="0" smtClean="0"/>
              <a:t>Create a folder for each course</a:t>
            </a:r>
          </a:p>
          <a:p>
            <a:r>
              <a:rPr lang="en-US" dirty="0" smtClean="0"/>
              <a:t>Avoid spaces or symbols in file names</a:t>
            </a:r>
          </a:p>
          <a:p>
            <a:pPr lvl="1"/>
            <a:r>
              <a:rPr lang="en-US" dirty="0" smtClean="0"/>
              <a:t>Underscores are commonly used</a:t>
            </a:r>
          </a:p>
          <a:p>
            <a:r>
              <a:rPr lang="en-US" dirty="0" smtClean="0"/>
              <a:t>Use PDFs to share documents, unless it needs to be edited</a:t>
            </a:r>
          </a:p>
          <a:p>
            <a:r>
              <a:rPr lang="en-US" dirty="0" smtClean="0"/>
              <a:t>Remove unused and/or unlinked files</a:t>
            </a:r>
          </a:p>
          <a:p>
            <a:pPr lvl="1"/>
            <a:r>
              <a:rPr lang="en-US" dirty="0" smtClean="0"/>
              <a:t>Stored files are still accessible and</a:t>
            </a:r>
            <a:br>
              <a:rPr lang="en-US" dirty="0" smtClean="0"/>
            </a:br>
            <a:r>
              <a:rPr lang="en-US" dirty="0" smtClean="0"/>
              <a:t>searchable via the Internet</a:t>
            </a:r>
          </a:p>
          <a:p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 r="48195" b="13164"/>
          <a:stretch>
            <a:fillRect/>
          </a:stretch>
        </p:blipFill>
        <p:spPr bwMode="auto">
          <a:xfrm>
            <a:off x="6248400" y="2971800"/>
            <a:ext cx="266200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Starting Microsoft Expression Web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7086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 rot="20976169">
            <a:off x="518280" y="1916703"/>
            <a:ext cx="5301922" cy="11592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When you open Microsoft Expression Web for the first time your screen will look similar to this.  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We will personalize this next.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Building Faculty Web Pages&amp;#x0D;&amp;#x0A;with Expressions Web 3&amp;quot;&quot;/&gt;&lt;property id=&quot;20307&quot; value=&quot;256&quot;/&gt;&lt;/object&gt;&lt;object type=&quot;3&quot; unique_id=&quot;10122&quot;&gt;&lt;property id=&quot;20148&quot; value=&quot;5&quot;/&gt;&lt;property id=&quot;20300&quot; value=&quot;Slide 9 - &amp;quot;Starting Microsoft Expression Web&amp;quot;&quot;/&gt;&lt;property id=&quot;20307&quot; value=&quot;257&quot;/&gt;&lt;/object&gt;&lt;object type=&quot;3&quot; unique_id=&quot;10123&quot;&gt;&lt;property id=&quot;20148&quot; value=&quot;5&quot;/&gt;&lt;property id=&quot;20300&quot; value=&quot;Slide 10 - &amp;quot;Starting Microsoft Expression Web&amp;quot;&quot;/&gt;&lt;property id=&quot;20307&quot; value=&quot;258&quot;/&gt;&lt;/object&gt;&lt;object type=&quot;3&quot; unique_id=&quot;10124&quot;&gt;&lt;property id=&quot;20148&quot; value=&quot;5&quot;/&gt;&lt;property id=&quot;20300&quot; value=&quot;Slide 12&quot;/&gt;&lt;property id=&quot;20307&quot; value=&quot;259&quot;/&gt;&lt;/object&gt;&lt;object type=&quot;3&quot; unique_id=&quot;10125&quot;&gt;&lt;property id=&quot;20148&quot; value=&quot;5&quot;/&gt;&lt;property id=&quot;20300&quot; value=&quot;Slide 13&quot;/&gt;&lt;property id=&quot;20307&quot; value=&quot;260&quot;/&gt;&lt;/object&gt;&lt;object type=&quot;3&quot; unique_id=&quot;10126&quot;&gt;&lt;property id=&quot;20148&quot; value=&quot;5&quot;/&gt;&lt;property id=&quot;20300&quot; value=&quot;Slide 14 - &amp;quot;Open Your Site (Z: Drive)&amp;quot;&quot;/&gt;&lt;property id=&quot;20307&quot; value=&quot;261&quot;/&gt;&lt;/object&gt;&lt;object type=&quot;3&quot; unique_id=&quot;10127&quot;&gt;&lt;property id=&quot;20148&quot; value=&quot;5&quot;/&gt;&lt;property id=&quot;20300&quot; value=&quot;Slide 15 - &amp;quot;Open Your Site (Z: Drive)&amp;quot;&quot;/&gt;&lt;property id=&quot;20307&quot; value=&quot;262&quot;/&gt;&lt;/object&gt;&lt;object type=&quot;3&quot; unique_id=&quot;10128&quot;&gt;&lt;property id=&quot;20148&quot; value=&quot;5&quot;/&gt;&lt;property id=&quot;20300&quot; value=&quot;Slide 16 - &amp;quot;Open Your Site (Z: Drive)&amp;quot;&quot;/&gt;&lt;property id=&quot;20307&quot; value=&quot;263&quot;/&gt;&lt;/object&gt;&lt;object type=&quot;3&quot; unique_id=&quot;10129&quot;&gt;&lt;property id=&quot;20148&quot; value=&quot;5&quot;/&gt;&lt;property id=&quot;20300&quot; value=&quot;Slide 17 - &amp;quot;Open Your Site (Z: Drive)&amp;quot;&quot;/&gt;&lt;property id=&quot;20307&quot; value=&quot;264&quot;/&gt;&lt;/object&gt;&lt;object type=&quot;3&quot; unique_id=&quot;10130&quot;&gt;&lt;property id=&quot;20148&quot; value=&quot;5&quot;/&gt;&lt;property id=&quot;20300&quot; value=&quot;Slide 18 - &amp;quot;Open Your Site (Z: Drive)&amp;quot;&quot;/&gt;&lt;property id=&quot;20307&quot; value=&quot;265&quot;/&gt;&lt;/object&gt;&lt;object type=&quot;3&quot; unique_id=&quot;10131&quot;&gt;&lt;property id=&quot;20148&quot; value=&quot;5&quot;/&gt;&lt;property id=&quot;20300&quot; value=&quot;Slide 19 - &amp;quot;Open Faculty Web Template Package&amp;quot;&quot;/&gt;&lt;property id=&quot;20307&quot; value=&quot;266&quot;/&gt;&lt;/object&gt;&lt;object type=&quot;3&quot; unique_id=&quot;10132&quot;&gt;&lt;property id=&quot;20148&quot; value=&quot;5&quot;/&gt;&lt;property id=&quot;20300&quot; value=&quot;Slide 20 - &amp;quot;Open Faculty Web Template Package&amp;quot;&quot;/&gt;&lt;property id=&quot;20307&quot; value=&quot;267&quot;/&gt;&lt;/object&gt;&lt;object type=&quot;3&quot; unique_id=&quot;10133&quot;&gt;&lt;property id=&quot;20148&quot; value=&quot;5&quot;/&gt;&lt;property id=&quot;20300&quot; value=&quot;Slide 21 - &amp;quot;Open Faculty Web Template Package&amp;quot;&quot;/&gt;&lt;property id=&quot;20307&quot; value=&quot;268&quot;/&gt;&lt;/object&gt;&lt;object type=&quot;3&quot; unique_id=&quot;10135&quot;&gt;&lt;property id=&quot;20148&quot; value=&quot;5&quot;/&gt;&lt;property id=&quot;20300&quot; value=&quot;Slide 22 - &amp;quot;Open Faculty Web Template Package&amp;quot;&quot;/&gt;&lt;property id=&quot;20307&quot; value=&quot;270&quot;/&gt;&lt;/object&gt;&lt;object type=&quot;3&quot; unique_id=&quot;10136&quot;&gt;&lt;property id=&quot;20148&quot; value=&quot;5&quot;/&gt;&lt;property id=&quot;20300&quot; value=&quot;Slide 23 - &amp;quot;Open Faculty Web Template Package&amp;quot;&quot;/&gt;&lt;property id=&quot;20307&quot; value=&quot;271&quot;/&gt;&lt;/object&gt;&lt;object type=&quot;3&quot; unique_id=&quot;10138&quot;&gt;&lt;property id=&quot;20148&quot; value=&quot;5&quot;/&gt;&lt;property id=&quot;20300&quot; value=&quot;Slide 24&quot;/&gt;&lt;property id=&quot;20307&quot; value=&quot;273&quot;/&gt;&lt;/object&gt;&lt;object type=&quot;3&quot; unique_id=&quot;10139&quot;&gt;&lt;property id=&quot;20148&quot; value=&quot;5&quot;/&gt;&lt;property id=&quot;20300&quot; value=&quot;Slide 25 - &amp;quot;Faculty Web Site Files&amp;quot;&quot;/&gt;&lt;property id=&quot;20307&quot; value=&quot;274&quot;/&gt;&lt;/object&gt;&lt;object type=&quot;3&quot; unique_id=&quot;10140&quot;&gt;&lt;property id=&quot;20148&quot; value=&quot;5&quot;/&gt;&lt;property id=&quot;20300&quot; value=&quot;Slide 26&quot;/&gt;&lt;property id=&quot;20307&quot; value=&quot;275&quot;/&gt;&lt;/object&gt;&lt;object type=&quot;3&quot; unique_id=&quot;10141&quot;&gt;&lt;property id=&quot;20148&quot; value=&quot;5&quot;/&gt;&lt;property id=&quot;20300&quot; value=&quot;Slide 31&quot;/&gt;&lt;property id=&quot;20307&quot; value=&quot;276&quot;/&gt;&lt;/object&gt;&lt;object type=&quot;3&quot; unique_id=&quot;10142&quot;&gt;&lt;property id=&quot;20148&quot; value=&quot;5&quot;/&gt;&lt;property id=&quot;20300&quot; value=&quot;Slide 28 - &amp;quot;Replace the Picture&amp;quot;&quot;/&gt;&lt;property id=&quot;20307&quot; value=&quot;277&quot;/&gt;&lt;/object&gt;&lt;object type=&quot;3&quot; unique_id=&quot;10143&quot;&gt;&lt;property id=&quot;20148&quot; value=&quot;5&quot;/&gt;&lt;property id=&quot;20300&quot; value=&quot;Slide 29 - &amp;quot;Replace the Picture&amp;quot;&quot;/&gt;&lt;property id=&quot;20307&quot; value=&quot;278&quot;/&gt;&lt;/object&gt;&lt;object type=&quot;3&quot; unique_id=&quot;10144&quot;&gt;&lt;property id=&quot;20148&quot; value=&quot;5&quot;/&gt;&lt;property id=&quot;20300&quot; value=&quot;Slide 56 - &amp;quot;Setting Picture Properties&amp;quot;&quot;/&gt;&lt;property id=&quot;20307&quot; value=&quot;279&quot;/&gt;&lt;/object&gt;&lt;object type=&quot;3&quot; unique_id=&quot;10145&quot;&gt;&lt;property id=&quot;20148&quot; value=&quot;5&quot;/&gt;&lt;property id=&quot;20300&quot; value=&quot;Slide 34 - &amp;quot;Add “About Me” Information&amp;quot;&quot;/&gt;&lt;property id=&quot;20307&quot; value=&quot;280&quot;/&gt;&lt;/object&gt;&lt;object type=&quot;3&quot; unique_id=&quot;10146&quot;&gt;&lt;property id=&quot;20148&quot; value=&quot;5&quot;/&gt;&lt;property id=&quot;20300&quot; value=&quot;Slide 36&quot;/&gt;&lt;property id=&quot;20307&quot; value=&quot;281&quot;/&gt;&lt;/object&gt;&lt;object type=&quot;3&quot; unique_id=&quot;10147&quot;&gt;&lt;property id=&quot;20148&quot; value=&quot;5&quot;/&gt;&lt;property id=&quot;20300&quot; value=&quot;Slide 44&quot;/&gt;&lt;property id=&quot;20307&quot; value=&quot;282&quot;/&gt;&lt;/object&gt;&lt;object type=&quot;3&quot; unique_id=&quot;10148&quot;&gt;&lt;property id=&quot;20148&quot; value=&quot;5&quot;/&gt;&lt;property id=&quot;20300&quot; value=&quot;Slide 51 - &amp;quot;Create a New Hyperlink&amp;quot;&quot;/&gt;&lt;property id=&quot;20307&quot; value=&quot;283&quot;/&gt;&lt;/object&gt;&lt;object type=&quot;3&quot; unique_id=&quot;10149&quot;&gt;&lt;property id=&quot;20148&quot; value=&quot;5&quot;/&gt;&lt;property id=&quot;20300&quot; value=&quot;Slide 45&quot;/&gt;&lt;property id=&quot;20307&quot; value=&quot;284&quot;/&gt;&lt;/object&gt;&lt;object type=&quot;3&quot; unique_id=&quot;10595&quot;&gt;&lt;property id=&quot;20148&quot; value=&quot;5&quot;/&gt;&lt;property id=&quot;20300&quot; value=&quot;Slide 52 - &amp;quot;Apply Available CSS Styles&amp;quot;&quot;/&gt;&lt;property id=&quot;20307&quot; value=&quot;288&quot;/&gt;&lt;/object&gt;&lt;object type=&quot;3&quot; unique_id=&quot;10602&quot;&gt;&lt;property id=&quot;20148&quot; value=&quot;5&quot;/&gt;&lt;property id=&quot;20300&quot; value=&quot;Slide 49 - &amp;quot;Expression Web Toolbars Explained&amp;quot;&quot;/&gt;&lt;property id=&quot;20307&quot; value=&quot;295&quot;/&gt;&lt;/object&gt;&lt;object type=&quot;3&quot; unique_id=&quot;10843&quot;&gt;&lt;property id=&quot;20148&quot; value=&quot;5&quot;/&gt;&lt;property id=&quot;20300&quot; value=&quot;Slide 2 - &amp;quot;Preparing to Build your Web Site&amp;quot;&quot;/&gt;&lt;property id=&quot;20307&quot; value=&quot;301&quot;/&gt;&lt;/object&gt;&lt;object type=&quot;3&quot; unique_id=&quot;11188&quot;&gt;&lt;property id=&quot;20148&quot; value=&quot;5&quot;/&gt;&lt;property id=&quot;20300&quot; value=&quot;Slide 4 - &amp;quot;Before We Begin&amp;quot;&quot;/&gt;&lt;property id=&quot;20307&quot; value=&quot;307&quot;/&gt;&lt;/object&gt;&lt;object type=&quot;3&quot; unique_id=&quot;11190&quot;&gt;&lt;property id=&quot;20148&quot; value=&quot;5&quot;/&gt;&lt;property id=&quot;20300&quot; value=&quot;Slide 57 - &amp;quot;Experiment As You Setup Your Pages&amp;quot;&quot;/&gt;&lt;property id=&quot;20307&quot; value=&quot;303&quot;/&gt;&lt;/object&gt;&lt;object type=&quot;3&quot; unique_id=&quot;11191&quot;&gt;&lt;property id=&quot;20148&quot; value=&quot;5&quot;/&gt;&lt;property id=&quot;20300&quot; value=&quot;Slide 6 - &amp;quot;Good &amp;amp; Bad Web Design&amp;quot;&quot;/&gt;&lt;property id=&quot;20307&quot; value=&quot;304&quot;/&gt;&lt;/object&gt;&lt;object type=&quot;3&quot; unique_id=&quot;11409&quot;&gt;&lt;property id=&quot;20148&quot; value=&quot;5&quot;/&gt;&lt;property id=&quot;20300&quot; value=&quot;Slide 3 - &amp;quot;Sample MSTC Faculty Web Sites&amp;quot;&quot;/&gt;&lt;property id=&quot;20307&quot; value=&quot;308&quot;/&gt;&lt;/object&gt;&lt;object type=&quot;3&quot; unique_id=&quot;11630&quot;&gt;&lt;property id=&quot;20148&quot; value=&quot;5&quot;/&gt;&lt;property id=&quot;20300&quot; value=&quot;Slide 11 - &amp;quot;Starting Microsoft Expression Web&amp;quot;&quot;/&gt;&lt;property id=&quot;20307&quot; value=&quot;309&quot;/&gt;&lt;/object&gt;&lt;object type=&quot;3&quot; unique_id=&quot;12117&quot;&gt;&lt;property id=&quot;20148&quot; value=&quot;5&quot;/&gt;&lt;property id=&quot;20300&quot; value=&quot;Slide 5 - &amp;quot;MSTC Faculty Web Page Guidelines&amp;quot;&quot;/&gt;&lt;property id=&quot;20307&quot; value=&quot;310&quot;/&gt;&lt;/object&gt;&lt;object type=&quot;3&quot; unique_id=&quot;12281&quot;&gt;&lt;property id=&quot;20148&quot; value=&quot;5&quot;/&gt;&lt;property id=&quot;20300&quot; value=&quot;Slide 7 - &amp;quot;Standard Web Page Design Tips&amp;quot;&quot;/&gt;&lt;property id=&quot;20307&quot; value=&quot;311&quot;/&gt;&lt;/object&gt;&lt;object type=&quot;3&quot; unique_id=&quot;13291&quot;&gt;&lt;property id=&quot;20148&quot; value=&quot;5&quot;/&gt;&lt;property id=&quot;20300&quot; value=&quot;Slide 8 - &amp;quot;Z: Drive Folder &amp;amp; File Organization&amp;quot;&quot;/&gt;&lt;property id=&quot;20307&quot; value=&quot;312&quot;/&gt;&lt;/object&gt;&lt;object type=&quot;3&quot; unique_id=&quot;13670&quot;&gt;&lt;property id=&quot;20148&quot; value=&quot;5&quot;/&gt;&lt;property id=&quot;20300&quot; value=&quot;Slide 27 - &amp;quot;Replace the Picture&amp;quot;&quot;/&gt;&lt;property id=&quot;20307&quot; value=&quot;313&quot;/&gt;&lt;/object&gt;&lt;object type=&quot;3&quot; unique_id=&quot;14386&quot;&gt;&lt;property id=&quot;20148&quot; value=&quot;5&quot;/&gt;&lt;property id=&quot;20300&quot; value=&quot;Slide 30 - &amp;quot;Adjust the Column Width&amp;quot;&quot;/&gt;&lt;property id=&quot;20307&quot; value=&quot;314&quot;/&gt;&lt;/object&gt;&lt;object type=&quot;3&quot; unique_id=&quot;14611&quot;&gt;&lt;property id=&quot;20148&quot; value=&quot;5&quot;/&gt;&lt;property id=&quot;20300&quot; value=&quot;Slide 32 - &amp;quot;Update/Edit Email Hyperlink&amp;quot;&quot;/&gt;&lt;property id=&quot;20307&quot; value=&quot;315&quot;/&gt;&lt;/object&gt;&lt;object type=&quot;3&quot; unique_id=&quot;14612&quot;&gt;&lt;property id=&quot;20148&quot; value=&quot;5&quot;/&gt;&lt;property id=&quot;20300&quot; value=&quot;Slide 33 - &amp;quot;Update/Edit email Hyperlink&amp;quot;&quot;/&gt;&lt;property id=&quot;20307&quot; value=&quot;316&quot;/&gt;&lt;/object&gt;&lt;object type=&quot;3&quot; unique_id=&quot;15657&quot;&gt;&lt;property id=&quot;20148&quot; value=&quot;5&quot;/&gt;&lt;property id=&quot;20300&quot; value=&quot;Slide 37&quot;/&gt;&lt;property id=&quot;20307&quot; value=&quot;318&quot;/&gt;&lt;/object&gt;&lt;object type=&quot;3&quot; unique_id=&quot;15658&quot;&gt;&lt;property id=&quot;20148&quot; value=&quot;5&quot;/&gt;&lt;property id=&quot;20300&quot; value=&quot;Slide 38 - &amp;quot;Adding Your Schedule&amp;quot;&quot;/&gt;&lt;property id=&quot;20307&quot; value=&quot;317&quot;/&gt;&lt;/object&gt;&lt;object type=&quot;3&quot; unique_id=&quot;15839&quot;&gt;&lt;property id=&quot;20148&quot; value=&quot;5&quot;/&gt;&lt;property id=&quot;20300&quot; value=&quot;Slide 35 - &amp;quot;Don’t Forget to SAVE Often!!!&amp;quot;&quot;/&gt;&lt;property id=&quot;20307&quot; value=&quot;319&quot;/&gt;&lt;/object&gt;&lt;object type=&quot;3&quot; unique_id=&quot;16333&quot;&gt;&lt;property id=&quot;20148&quot; value=&quot;5&quot;/&gt;&lt;property id=&quot;20300&quot; value=&quot;Slide 39 - &amp;quot;Adding Your Schedule&amp;quot;&quot;/&gt;&lt;property id=&quot;20307&quot; value=&quot;320&quot;/&gt;&lt;/object&gt;&lt;object type=&quot;3&quot; unique_id=&quot;16768&quot;&gt;&lt;property id=&quot;20148&quot; value=&quot;5&quot;/&gt;&lt;property id=&quot;20300&quot; value=&quot;Slide 40 - &amp;quot;Adding Your Schedule&amp;quot;&quot;/&gt;&lt;property id=&quot;20307&quot; value=&quot;321&quot;/&gt;&lt;/object&gt;&lt;object type=&quot;3&quot; unique_id=&quot;16769&quot;&gt;&lt;property id=&quot;20148&quot; value=&quot;5&quot;/&gt;&lt;property id=&quot;20300&quot; value=&quot;Slide 41 - &amp;quot;Adding Your Schedule&amp;quot;&quot;/&gt;&lt;property id=&quot;20307&quot; value=&quot;322&quot;/&gt;&lt;/object&gt;&lt;object type=&quot;3&quot; unique_id=&quot;16770&quot;&gt;&lt;property id=&quot;20148&quot; value=&quot;5&quot;/&gt;&lt;property id=&quot;20300&quot; value=&quot;Slide 42 - &amp;quot;Adding Your Schedule &amp;quot;&quot;/&gt;&lt;property id=&quot;20307&quot; value=&quot;323&quot;/&gt;&lt;/object&gt;&lt;object type=&quot;3&quot; unique_id=&quot;16966&quot;&gt;&lt;property id=&quot;20148&quot; value=&quot;5&quot;/&gt;&lt;property id=&quot;20300&quot; value=&quot;Slide 43 - &amp;quot;Have you SAVED lately?&amp;quot;&quot;/&gt;&lt;property id=&quot;20307&quot; value=&quot;324&quot;/&gt;&lt;/object&gt;&lt;object type=&quot;3&quot; unique_id=&quot;18749&quot;&gt;&lt;property id=&quot;20148&quot; value=&quot;5&quot;/&gt;&lt;property id=&quot;20300&quot; value=&quot;Slide 48 - &amp;quot;Additional How-To Directions&amp;quot;&quot;/&gt;&lt;property id=&quot;20307&quot; value=&quot;325&quot;/&gt;&lt;/object&gt;&lt;object type=&quot;3&quot; unique_id=&quot;19085&quot;&gt;&lt;property id=&quot;20148&quot; value=&quot;5&quot;/&gt;&lt;property id=&quot;20300&quot; value=&quot;Slide 60 - &amp;quot;Additional Expression Web Resources&amp;quot;&quot;/&gt;&lt;property id=&quot;20307&quot; value=&quot;326&quot;/&gt;&lt;/object&gt;&lt;object type=&quot;3&quot; unique_id=&quot;19416&quot;&gt;&lt;property id=&quot;20148&quot; value=&quot;5&quot;/&gt;&lt;property id=&quot;20300&quot; value=&quot;Slide 50 - &amp;quot;Expression Web Toolbars Explained&amp;quot;&quot;/&gt;&lt;property id=&quot;20307&quot; value=&quot;327&quot;/&gt;&lt;/object&gt;&lt;object type=&quot;3&quot; unique_id=&quot;19737&quot;&gt;&lt;property id=&quot;20148&quot; value=&quot;5&quot;/&gt;&lt;property id=&quot;20300&quot; value=&quot;Slide 46 - &amp;quot;Creating Course Web Pages&amp;quot;&quot;/&gt;&lt;property id=&quot;20307&quot; value=&quot;328&quot;/&gt;&lt;/object&gt;&lt;object type=&quot;3&quot; unique_id=&quot;19929&quot;&gt;&lt;property id=&quot;20148&quot; value=&quot;5&quot;/&gt;&lt;property id=&quot;20300&quot; value=&quot;Slide 47 - &amp;quot;Creating Course Web Pages&amp;quot;&quot;/&gt;&lt;property id=&quot;20307&quot; value=&quot;329&quot;/&gt;&lt;/object&gt;&lt;object type=&quot;3&quot; unique_id=&quot;21319&quot;&gt;&lt;property id=&quot;20148&quot; value=&quot;5&quot;/&gt;&lt;property id=&quot;20300&quot; value=&quot;Slide 58 - &amp;quot;SAVE, SAVE, SAVE!!!&amp;quot;&quot;/&gt;&lt;property id=&quot;20307&quot; value=&quot;330&quot;/&gt;&lt;/object&gt;&lt;object type=&quot;3&quot; unique_id=&quot;22280&quot;&gt;&lt;property id=&quot;20148&quot; value=&quot;5&quot;/&gt;&lt;property id=&quot;20300&quot; value=&quot;Slide 53 - &amp;quot;Apply Available CSS Styles&amp;quot;&quot;/&gt;&lt;property id=&quot;20307&quot; value=&quot;331&quot;/&gt;&lt;/object&gt;&lt;object type=&quot;3&quot; unique_id=&quot;22606&quot;&gt;&lt;property id=&quot;20148&quot; value=&quot;5&quot;/&gt;&lt;property id=&quot;20300&quot; value=&quot;Slide 55 - &amp;quot;Apply Available CSS Styles&amp;quot;&quot;/&gt;&lt;property id=&quot;20307&quot; value=&quot;332&quot;/&gt;&lt;/object&gt;&lt;object type=&quot;3&quot; unique_id=&quot;23147&quot;&gt;&lt;property id=&quot;20148&quot; value=&quot;5&quot;/&gt;&lt;property id=&quot;20300&quot; value=&quot;Slide 54 - &amp;quot;Apply Available CSS Styles&amp;quot;&quot;/&gt;&lt;property id=&quot;20307&quot; value=&quot;333&quot;/&gt;&lt;/object&gt;&lt;object type=&quot;3&quot; unique_id=&quot;23697&quot;&gt;&lt;property id=&quot;20148&quot; value=&quot;5&quot;/&gt;&lt;property id=&quot;20300&quot; value=&quot;Slide 61 - &amp;quot;My Contact Information&amp;quot;&quot;/&gt;&lt;property id=&quot;20307&quot; value=&quot;334&quot;/&gt;&lt;/object&gt;&lt;object type=&quot;3&quot; unique_id=&quot;23946&quot;&gt;&lt;property id=&quot;20148&quot; value=&quot;5&quot;/&gt;&lt;property id=&quot;20300&quot; value=&quot;Slide 59&quot;/&gt;&lt;property id=&quot;20307&quot; value=&quot;33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2098</Words>
  <Application>Microsoft Office PowerPoint</Application>
  <PresentationFormat>On-screen Show (4:3)</PresentationFormat>
  <Paragraphs>380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Building Faculty Web Pages with Expressions Web 3</vt:lpstr>
      <vt:lpstr>Preparing to Build your Web Site</vt:lpstr>
      <vt:lpstr>Sample MSTC Faculty Web Sites</vt:lpstr>
      <vt:lpstr>Before We Begin</vt:lpstr>
      <vt:lpstr>MSTC Faculty Web Page Guidelines</vt:lpstr>
      <vt:lpstr>Good &amp; Bad Web Design</vt:lpstr>
      <vt:lpstr>Standard Web Page Design Tips</vt:lpstr>
      <vt:lpstr>Z: Drive Folder &amp; File Organization</vt:lpstr>
      <vt:lpstr>Starting Microsoft Expression Web</vt:lpstr>
      <vt:lpstr>Starting Microsoft Expression Web</vt:lpstr>
      <vt:lpstr>Starting Microsoft Expression Web</vt:lpstr>
      <vt:lpstr>Slide 12</vt:lpstr>
      <vt:lpstr>Slide 13</vt:lpstr>
      <vt:lpstr>Open Your Site (Z: Drive)</vt:lpstr>
      <vt:lpstr>Open Your Site (Z: Drive)</vt:lpstr>
      <vt:lpstr>Open Your Site (Z: Drive)</vt:lpstr>
      <vt:lpstr>Open Your Site (Z: Drive)</vt:lpstr>
      <vt:lpstr>Open Your Site (Z: Drive)</vt:lpstr>
      <vt:lpstr>Open Faculty Web Template Package</vt:lpstr>
      <vt:lpstr>Open Faculty Web Template Package</vt:lpstr>
      <vt:lpstr>Open Faculty Web Template Package</vt:lpstr>
      <vt:lpstr>Open Faculty Web Template Package</vt:lpstr>
      <vt:lpstr>Open Faculty Web Template Package</vt:lpstr>
      <vt:lpstr>Slide 24</vt:lpstr>
      <vt:lpstr>Faculty Web Site Files</vt:lpstr>
      <vt:lpstr>Slide 26</vt:lpstr>
      <vt:lpstr>Replace the Picture</vt:lpstr>
      <vt:lpstr>Replace the Picture</vt:lpstr>
      <vt:lpstr>Replace the Picture</vt:lpstr>
      <vt:lpstr>Adjust the Column Width</vt:lpstr>
      <vt:lpstr>Slide 31</vt:lpstr>
      <vt:lpstr>Update/Edit Email Hyperlink</vt:lpstr>
      <vt:lpstr>Update/Edit email Hyperlink</vt:lpstr>
      <vt:lpstr>Add “About Me” Information</vt:lpstr>
      <vt:lpstr>Don’t Forget to SAVE Often!!!</vt:lpstr>
      <vt:lpstr>Slide 36</vt:lpstr>
      <vt:lpstr>Slide 37</vt:lpstr>
      <vt:lpstr>Adding Your Schedule</vt:lpstr>
      <vt:lpstr>Adding Your Schedule</vt:lpstr>
      <vt:lpstr>Adding Your Schedule</vt:lpstr>
      <vt:lpstr>Adding Your Schedule</vt:lpstr>
      <vt:lpstr>Adding Your Schedule </vt:lpstr>
      <vt:lpstr>Have you SAVED lately?</vt:lpstr>
      <vt:lpstr>Slide 44</vt:lpstr>
      <vt:lpstr>Slide 45</vt:lpstr>
      <vt:lpstr>Creating Course Web Pages</vt:lpstr>
      <vt:lpstr>Creating Course Web Pages</vt:lpstr>
      <vt:lpstr>Additional How-To Directions</vt:lpstr>
      <vt:lpstr>Expression Web Toolbars Explained</vt:lpstr>
      <vt:lpstr>Expression Web Toolbars Explained</vt:lpstr>
      <vt:lpstr>Create a New Hyperlink</vt:lpstr>
      <vt:lpstr>Apply Available CSS Styles</vt:lpstr>
      <vt:lpstr>Apply Available CSS Styles</vt:lpstr>
      <vt:lpstr>Apply Available CSS Styles</vt:lpstr>
      <vt:lpstr>Apply Available CSS Styles</vt:lpstr>
      <vt:lpstr>Setting Picture Properties</vt:lpstr>
      <vt:lpstr>Experiment As You Setup Your Pages</vt:lpstr>
      <vt:lpstr>SAVE, SAVE, SAVE!!!</vt:lpstr>
      <vt:lpstr>Slide 59</vt:lpstr>
      <vt:lpstr>Additional Expression Web Resources</vt:lpstr>
      <vt:lpstr>My Contact Information</vt:lpstr>
    </vt:vector>
  </TitlesOfParts>
  <Company>Mid-State Technical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06735474</dc:creator>
  <cp:lastModifiedBy>Joe Mrozek</cp:lastModifiedBy>
  <cp:revision>262</cp:revision>
  <dcterms:created xsi:type="dcterms:W3CDTF">2009-12-23T15:18:59Z</dcterms:created>
  <dcterms:modified xsi:type="dcterms:W3CDTF">2009-12-30T20:29:31Z</dcterms:modified>
</cp:coreProperties>
</file>